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6" r:id="rId3"/>
    <p:sldId id="267" r:id="rId4"/>
    <p:sldId id="259" r:id="rId5"/>
    <p:sldId id="263" r:id="rId6"/>
    <p:sldId id="262" r:id="rId7"/>
    <p:sldId id="264" r:id="rId8"/>
    <p:sldId id="260" r:id="rId9"/>
    <p:sldId id="256" r:id="rId10"/>
    <p:sldId id="265" r:id="rId11"/>
    <p:sldId id="261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964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2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1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25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441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72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80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4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215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6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9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829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215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954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10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56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4EBA6-DB9C-4D93-8C36-B96673796F3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BD3244C-4621-47F8-A038-B31EC0CC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93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kb.-6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5846" y="187570"/>
            <a:ext cx="11840308" cy="844062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ОБУДО «</a:t>
            </a:r>
            <a:r>
              <a:rPr lang="ru-RU" sz="32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ОЦРТДиЮ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88124" y="3636005"/>
            <a:ext cx="9392960" cy="105507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Горбунова Елена Владимировна, методист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7413" y="6154613"/>
            <a:ext cx="1582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sun9-55.userapi.com/impg/SlriOh1qQLZ76SPCx-GYu_7uJc9hgyyalXegDg/6Fgedq0B3H4.jpg?size=1280x1090&amp;quality=95&amp;sign=15447cdf397cd8c5eea4dfc9e8e04ba0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81550"/>
            <a:ext cx="2438400" cy="2076450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660358" y="2562726"/>
            <a:ext cx="9480884" cy="1076981"/>
          </a:xfrm>
          <a:prstGeom prst="round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Тема: Самообразование как источник профессионального роста педагога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29590" y="1383633"/>
            <a:ext cx="7940843" cy="822463"/>
          </a:xfrm>
          <a:prstGeom prst="round2Diag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«Школа молодого педагога»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14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12594" y="724829"/>
            <a:ext cx="8764859" cy="26985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№ 1.Механические часы с римскими цифрами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№ </a:t>
            </a:r>
            <a:r>
              <a:rPr lang="ru-RU" sz="2000" dirty="0" smtClean="0">
                <a:solidFill>
                  <a:schemeClr val="tx1"/>
                </a:solidFill>
              </a:rPr>
              <a:t>2.Классика </a:t>
            </a:r>
            <a:r>
              <a:rPr lang="ru-RU" sz="2000" dirty="0">
                <a:solidFill>
                  <a:schemeClr val="tx1"/>
                </a:solidFill>
              </a:rPr>
              <a:t>с арабской нумерацией</a:t>
            </a:r>
          </a:p>
          <a:p>
            <a:r>
              <a:rPr lang="ru-RU" sz="2000" dirty="0">
                <a:solidFill>
                  <a:schemeClr val="tx1"/>
                </a:solidFill>
              </a:rPr>
              <a:t> № </a:t>
            </a:r>
            <a:r>
              <a:rPr lang="ru-RU" sz="2000" dirty="0" smtClean="0">
                <a:solidFill>
                  <a:schemeClr val="tx1"/>
                </a:solidFill>
              </a:rPr>
              <a:t>3.Спортивная </a:t>
            </a:r>
            <a:r>
              <a:rPr lang="ru-RU" sz="2000" dirty="0">
                <a:solidFill>
                  <a:schemeClr val="tx1"/>
                </a:solidFill>
              </a:rPr>
              <a:t>модель с подвеской и </a:t>
            </a:r>
            <a:r>
              <a:rPr lang="ru-RU" sz="2000" dirty="0" err="1">
                <a:solidFill>
                  <a:schemeClr val="tx1"/>
                </a:solidFill>
              </a:rPr>
              <a:t>антишоковой</a:t>
            </a:r>
            <a:r>
              <a:rPr lang="ru-RU" sz="2000" dirty="0">
                <a:solidFill>
                  <a:schemeClr val="tx1"/>
                </a:solidFill>
              </a:rPr>
              <a:t> защитой.</a:t>
            </a:r>
          </a:p>
          <a:p>
            <a:r>
              <a:rPr lang="ru-RU" sz="2000" dirty="0">
                <a:solidFill>
                  <a:schemeClr val="tx1"/>
                </a:solidFill>
              </a:rPr>
              <a:t> № 4.Электронные часы с множеством разнообразных функций.</a:t>
            </a:r>
          </a:p>
          <a:p>
            <a:r>
              <a:rPr lang="ru-RU" sz="2000" dirty="0">
                <a:solidFill>
                  <a:schemeClr val="tx1"/>
                </a:solidFill>
              </a:rPr>
              <a:t> № 5.Циферблат без цифр, с точками или черточками вместо них.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1086" t="17323" r="31779" b="13851"/>
          <a:stretch/>
        </p:blipFill>
        <p:spPr>
          <a:xfrm>
            <a:off x="7895063" y="3971348"/>
            <a:ext cx="2400403" cy="2501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043" t="9452" r="64837" b="15394"/>
          <a:stretch/>
        </p:blipFill>
        <p:spPr>
          <a:xfrm>
            <a:off x="9790771" y="697250"/>
            <a:ext cx="1556215" cy="2726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2" y="4236882"/>
            <a:ext cx="2235820" cy="2235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868" y="3769113"/>
            <a:ext cx="1795346" cy="17953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23" y="4236882"/>
            <a:ext cx="2519246" cy="251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4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371277"/>
              </p:ext>
            </p:extLst>
          </p:nvPr>
        </p:nvGraphicFramePr>
        <p:xfrm>
          <a:off x="434898" y="468351"/>
          <a:ext cx="9478536" cy="558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8791"/>
                <a:gridCol w="4899745"/>
              </a:tblGrid>
              <a:tr h="429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ТВОЙ ТИП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СОВЕТ ПСИХОЛОГА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12064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Ты скорее консерватор.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Твой принцип: «Лучшее- враг хорошего»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Не останавливайся на достигнутом. Постоянно учись новому.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1092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Ты реалист, прагматик. Твой принцип: «Лучше синица в руках…»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Мечта и полёт фантазии могут открыть тебе новые горизонты.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882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Ты легкий человек. Твой принцип: «Завтра будет лучше, чем вчера!»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Чтобы закрепить успех, учись доводить начатое до конца.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1092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Ты много работаешь. Твой принцип: «кто хочет, тот добьется».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Бизнес приносит деньги, но он не заменит тебе близких.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882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Ты требовательна. Твой принцип: «Каждому по способностям!»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Учись мыслить шире и помнить точку зрения собеседника.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66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077415" y="3847170"/>
            <a:ext cx="5664819" cy="26762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43054" y="1499162"/>
            <a:ext cx="108687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 fontAlgn="base">
              <a:spcAft>
                <a:spcPts val="0"/>
              </a:spcAft>
            </a:pPr>
            <a:r>
              <a:rPr lang="ru-RU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Самообразование</a:t>
            </a:r>
            <a:r>
              <a:rPr lang="ru-RU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– это целенаправленная работа педагога по расширению и углублению своих теоретических знаний, совершенствованию имеющихся и приобретению новых профессиональных навыков и умений в свете современных требований педагогической и психологической наук.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22742" y="4031155"/>
            <a:ext cx="54194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 fontAlgn="base">
              <a:spcAft>
                <a:spcPts val="0"/>
              </a:spcAft>
            </a:pPr>
            <a:r>
              <a:rPr lang="ru-RU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направления, в которых педагогу ДО рекомендуется заниматься самообразованием: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психолого-педагогическое (ориентированное на детей и родителей);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психологическое (имидж, общение, искусство влияния, лидерские качества и др.);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методическое (педагогические технологии, формы, методы и приёмы обучения).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7560" y="3847171"/>
            <a:ext cx="4895386" cy="26762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Три стадии профессионального становления педагога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"</a:t>
            </a:r>
            <a:r>
              <a:rPr lang="ru-RU" sz="1400" b="1" dirty="0">
                <a:solidFill>
                  <a:schemeClr val="tx1"/>
                </a:solidFill>
              </a:rPr>
              <a:t>выживание"</a:t>
            </a:r>
            <a:r>
              <a:rPr lang="ru-RU" sz="1400" dirty="0">
                <a:solidFill>
                  <a:schemeClr val="tx1"/>
                </a:solidFill>
              </a:rPr>
              <a:t> (первый год работы, который отмечен личными профессиональными затруднениями);</a:t>
            </a:r>
          </a:p>
          <a:p>
            <a:r>
              <a:rPr lang="ru-RU" sz="1400" dirty="0">
                <a:solidFill>
                  <a:schemeClr val="tx1"/>
                </a:solidFill>
              </a:rPr>
              <a:t>"</a:t>
            </a:r>
            <a:r>
              <a:rPr lang="ru-RU" sz="1400" b="1" dirty="0">
                <a:solidFill>
                  <a:schemeClr val="tx1"/>
                </a:solidFill>
              </a:rPr>
              <a:t>адаптация"</a:t>
            </a:r>
            <a:r>
              <a:rPr lang="ru-RU" sz="1400" dirty="0">
                <a:solidFill>
                  <a:schemeClr val="tx1"/>
                </a:solidFill>
              </a:rPr>
              <a:t> (от 2 до 5 лет работы, характеризуется особым вниманием</a:t>
            </a:r>
          </a:p>
          <a:p>
            <a:r>
              <a:rPr lang="ru-RU" sz="1400" dirty="0">
                <a:solidFill>
                  <a:schemeClr val="tx1"/>
                </a:solidFill>
              </a:rPr>
              <a:t>учителя к своей профессиональной деятельности);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"зрелость"</a:t>
            </a:r>
            <a:r>
              <a:rPr lang="ru-RU" sz="1400" dirty="0">
                <a:solidFill>
                  <a:schemeClr val="tx1"/>
                </a:solidFill>
              </a:rPr>
              <a:t> (от 6 до 8 лет работы, характеризуется стремлением переосмыслить свой опыт и желанием самостоятельного педагогического</a:t>
            </a:r>
          </a:p>
          <a:p>
            <a:r>
              <a:rPr lang="ru-RU" sz="1400" dirty="0">
                <a:solidFill>
                  <a:schemeClr val="tx1"/>
                </a:solidFill>
              </a:rPr>
              <a:t>исследования).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46234" y="35148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r">
              <a:spcAft>
                <a:spcPts val="0"/>
              </a:spcAft>
            </a:pPr>
            <a:r>
              <a:rPr lang="ru-RU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«Всякое настоящее образование добывается только путем самообразования». (Н. А. Рубакин)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7560" y="3847170"/>
            <a:ext cx="4895386" cy="26762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Три стадии профессионального становления педагога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"</a:t>
            </a:r>
            <a:r>
              <a:rPr lang="ru-RU" sz="1400" b="1" dirty="0">
                <a:solidFill>
                  <a:schemeClr val="tx1"/>
                </a:solidFill>
              </a:rPr>
              <a:t>выживание"</a:t>
            </a:r>
            <a:r>
              <a:rPr lang="ru-RU" sz="1400" dirty="0">
                <a:solidFill>
                  <a:schemeClr val="tx1"/>
                </a:solidFill>
              </a:rPr>
              <a:t> (первый год работы, который отмечен личными профессиональными затруднениями);</a:t>
            </a:r>
          </a:p>
          <a:p>
            <a:r>
              <a:rPr lang="ru-RU" sz="1400" dirty="0">
                <a:solidFill>
                  <a:schemeClr val="tx1"/>
                </a:solidFill>
              </a:rPr>
              <a:t>"</a:t>
            </a:r>
            <a:r>
              <a:rPr lang="ru-RU" sz="1400" b="1" dirty="0">
                <a:solidFill>
                  <a:schemeClr val="tx1"/>
                </a:solidFill>
              </a:rPr>
              <a:t>адаптация"</a:t>
            </a:r>
            <a:r>
              <a:rPr lang="ru-RU" sz="1400" dirty="0">
                <a:solidFill>
                  <a:schemeClr val="tx1"/>
                </a:solidFill>
              </a:rPr>
              <a:t> (от 2 до 5 лет работы, характеризуется особым вниманием</a:t>
            </a:r>
          </a:p>
          <a:p>
            <a:r>
              <a:rPr lang="ru-RU" sz="1400" dirty="0">
                <a:solidFill>
                  <a:schemeClr val="tx1"/>
                </a:solidFill>
              </a:rPr>
              <a:t>учителя к своей профессиональной деятельности);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"зрелость"</a:t>
            </a:r>
            <a:r>
              <a:rPr lang="ru-RU" sz="1400" dirty="0">
                <a:solidFill>
                  <a:schemeClr val="tx1"/>
                </a:solidFill>
              </a:rPr>
              <a:t> (от 6 до 8 лет работы, характеризуется стремлением переосмыслить свой опыт и желанием самостоятельного педагогического</a:t>
            </a:r>
          </a:p>
          <a:p>
            <a:r>
              <a:rPr lang="ru-RU" sz="1400" dirty="0">
                <a:solidFill>
                  <a:schemeClr val="tx1"/>
                </a:solidFill>
              </a:rPr>
              <a:t>исследования).</a:t>
            </a:r>
          </a:p>
        </p:txBody>
      </p:sp>
    </p:spTree>
    <p:extLst>
      <p:ext uri="{BB962C8B-B14F-4D97-AF65-F5344CB8AC3E}">
        <p14:creationId xmlns:p14="http://schemas.microsoft.com/office/powerpoint/2010/main" val="127739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285448"/>
              </p:ext>
            </p:extLst>
          </p:nvPr>
        </p:nvGraphicFramePr>
        <p:xfrm>
          <a:off x="345687" y="105590"/>
          <a:ext cx="9601201" cy="65599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39931"/>
                <a:gridCol w="1061270"/>
              </a:tblGrid>
              <a:tr h="5739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Утверждение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Баллы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стремлюсь изучить себя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5692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оставляю время для развития, как бы ни был занят работой 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домашними делами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Препятствия стимулируют мою активность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ищу обратную связь, т. к. это помогает мне узнать и оценить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рефлексирую свою деятельность, выделяю для этого время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анализирую свои чувства и опыт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много читаю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активно дискутирую по интересующим меня вопросам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верю в свои возможности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осознаю то влияние, которое оказывают на меня окружающие люди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получаю удовольствие от освоения нового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Возрастающая ответственность не пугает меня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3763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положительно отнесся бы к продвижению по службе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  <a:tr h="5692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управляю своим профессиональным развитием и получаю положительные результаты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7" marR="32897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19816" y="144965"/>
            <a:ext cx="5776330" cy="5232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Анкета "Выявление способности педагога к саморазвитию"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1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7522" y="3524877"/>
            <a:ext cx="6096000" cy="30559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b="1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"Выявление способности педагога 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саморазвитию»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Общая сумма </a:t>
            </a: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баллов.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 и более баллов – Вы активно реализуете свои потребности в саморазвитии.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36–54 балла – у Вас нет сложившейся системы саморазвития, ориентация на развитие сильно зависит от условий.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15–35 баллов – Вы находитесь в стадии остановившегося развития.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6947" y="470458"/>
            <a:ext cx="6096000" cy="2463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Инструкция. </a:t>
            </a: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Отвечая на вопросы анкеты, поставьте, пожалуйста, напротив каждого утверждения балл: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– если данное утверждение полностью соответствует вашему мнению;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– скорее соответствует, чем нет;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– и да, и нет;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– скорее не соответствует;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не соответствует.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95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0524" t="8840" r="3314" b="30989"/>
          <a:stretch/>
        </p:blipFill>
        <p:spPr bwMode="auto">
          <a:xfrm>
            <a:off x="457201" y="468352"/>
            <a:ext cx="10103004" cy="58432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347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0292" y="914399"/>
            <a:ext cx="4337825" cy="10259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Алгоритм работы преподавателя по самообразованию может быть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следующим: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4468" y="2107581"/>
            <a:ext cx="3679903" cy="373565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 этап </a:t>
            </a:r>
            <a:r>
              <a:rPr lang="ru-RU" dirty="0" smtClean="0">
                <a:solidFill>
                  <a:schemeClr val="tx1"/>
                </a:solidFill>
              </a:rPr>
              <a:t>– установочный;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2 этап </a:t>
            </a:r>
            <a:r>
              <a:rPr lang="ru-RU" dirty="0" smtClean="0">
                <a:solidFill>
                  <a:schemeClr val="tx1"/>
                </a:solidFill>
              </a:rPr>
              <a:t>– обучающий;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3 этап </a:t>
            </a:r>
            <a:r>
              <a:rPr lang="ru-RU" dirty="0" smtClean="0">
                <a:solidFill>
                  <a:schemeClr val="tx1"/>
                </a:solidFill>
              </a:rPr>
              <a:t>– практический;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4 этап </a:t>
            </a:r>
            <a:r>
              <a:rPr lang="ru-RU" dirty="0" smtClean="0">
                <a:solidFill>
                  <a:schemeClr val="tx1"/>
                </a:solidFill>
              </a:rPr>
              <a:t>– теоретическое осмысление;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5 этап - </a:t>
            </a:r>
            <a:r>
              <a:rPr lang="ru-RU" dirty="0" err="1" smtClean="0">
                <a:solidFill>
                  <a:schemeClr val="tx1"/>
                </a:solidFill>
              </a:rPr>
              <a:t>итогово</a:t>
            </a:r>
            <a:r>
              <a:rPr lang="ru-RU" dirty="0" smtClean="0">
                <a:solidFill>
                  <a:schemeClr val="tx1"/>
                </a:solidFill>
              </a:rPr>
              <a:t>-контрольный.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82322" y="1059365"/>
            <a:ext cx="4977161" cy="50180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b="1" dirty="0">
                <a:solidFill>
                  <a:schemeClr val="tx1"/>
                </a:solidFill>
              </a:rPr>
              <a:t>Составляющие, которые побуждают педагога к самообразованию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 fontAlgn="base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Ежедневная работа с информацией;</a:t>
            </a:r>
          </a:p>
          <a:p>
            <a:pPr marL="342900" indent="-342900" fontAlgn="base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Желание творчества;</a:t>
            </a:r>
          </a:p>
          <a:p>
            <a:pPr marL="342900" indent="-342900" fontAlgn="base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Стремительный рост современной науки, особенно психологии и педагогики заставляет </a:t>
            </a:r>
            <a:r>
              <a:rPr lang="ru-RU" dirty="0" smtClean="0">
                <a:solidFill>
                  <a:schemeClr val="tx1"/>
                </a:solidFill>
              </a:rPr>
              <a:t>педагога; </a:t>
            </a:r>
            <a:r>
              <a:rPr lang="ru-RU" dirty="0">
                <a:solidFill>
                  <a:schemeClr val="tx1"/>
                </a:solidFill>
              </a:rPr>
              <a:t>идти в ногу со </a:t>
            </a:r>
            <a:r>
              <a:rPr lang="ru-RU" dirty="0" smtClean="0">
                <a:solidFill>
                  <a:schemeClr val="tx1"/>
                </a:solidFill>
              </a:rPr>
              <a:t>временем</a:t>
            </a:r>
            <a:endParaRPr lang="ru-RU" dirty="0" smtClean="0"/>
          </a:p>
          <a:p>
            <a:pPr marL="342900" indent="-342900" fontAlgn="base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Конкуренция;</a:t>
            </a:r>
          </a:p>
          <a:p>
            <a:pPr marL="342900" indent="-342900" fontAlgn="base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Общественное мнение;</a:t>
            </a:r>
          </a:p>
          <a:p>
            <a:pPr marL="342900" indent="-342900" fontAlgn="base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Материальное стимулирование.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04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35259" y="223025"/>
            <a:ext cx="10671717" cy="8809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Смысл самообразования выражается в удовлетворении познавательной активности, растущей потребности педагога в самореализации путем непрерывного образования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7450" y="2053132"/>
            <a:ext cx="4337823" cy="3477875"/>
          </a:xfrm>
          <a:prstGeom prst="rect">
            <a:avLst/>
          </a:prstGeom>
          <a:noFill/>
          <a:ln>
            <a:gradFill>
              <a:gsLst>
                <a:gs pos="2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Для чего нужно самообразование</a:t>
            </a:r>
            <a:r>
              <a:rPr lang="ru-RU" sz="2000" i="1" dirty="0" smtClean="0"/>
              <a:t>:</a:t>
            </a:r>
          </a:p>
          <a:p>
            <a:r>
              <a:rPr lang="ru-RU" sz="2000" dirty="0" smtClean="0"/>
              <a:t>- совершенствовать работу с  детьми;</a:t>
            </a:r>
          </a:p>
          <a:p>
            <a:r>
              <a:rPr lang="ru-RU" sz="2000" dirty="0" smtClean="0"/>
              <a:t>- формировать определенные личностные качества;</a:t>
            </a:r>
          </a:p>
          <a:p>
            <a:r>
              <a:rPr lang="ru-RU" sz="2000" dirty="0" smtClean="0"/>
              <a:t>- повысить профессиональный статус;</a:t>
            </a:r>
          </a:p>
          <a:p>
            <a:r>
              <a:rPr lang="ru-RU" sz="2000" dirty="0" smtClean="0"/>
              <a:t>- представить успешный опыт деятельности.</a:t>
            </a:r>
          </a:p>
          <a:p>
            <a:endParaRPr lang="ru-RU" sz="20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906537" y="1682500"/>
            <a:ext cx="4650058" cy="38596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u="sng" dirty="0" smtClean="0">
                <a:solidFill>
                  <a:schemeClr val="tx1"/>
                </a:solidFill>
              </a:rPr>
              <a:t>Источники </a:t>
            </a:r>
            <a:r>
              <a:rPr lang="ru-RU" b="1" u="sng" dirty="0">
                <a:solidFill>
                  <a:schemeClr val="tx1"/>
                </a:solidFill>
              </a:rPr>
              <a:t>самообразования</a:t>
            </a:r>
            <a:r>
              <a:rPr lang="ru-RU" b="1" dirty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телевидение;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газеты, журналы;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л</a:t>
            </a:r>
            <a:r>
              <a:rPr lang="ru-RU" b="1" dirty="0" smtClean="0">
                <a:solidFill>
                  <a:schemeClr val="tx1"/>
                </a:solidFill>
              </a:rPr>
              <a:t>итература (методическая, научно-популярная, публицистическая и др.);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и</a:t>
            </a:r>
            <a:r>
              <a:rPr lang="ru-RU" b="1" dirty="0" smtClean="0">
                <a:solidFill>
                  <a:schemeClr val="tx1"/>
                </a:solidFill>
              </a:rPr>
              <a:t>нтернет;</a:t>
            </a:r>
          </a:p>
          <a:p>
            <a:pPr marL="285750" indent="-285750">
              <a:buFontTx/>
              <a:buChar char="-"/>
            </a:pPr>
            <a:r>
              <a:rPr lang="ru-RU" b="1" dirty="0" err="1">
                <a:solidFill>
                  <a:schemeClr val="tx1"/>
                </a:solidFill>
              </a:rPr>
              <a:t>в</a:t>
            </a:r>
            <a:r>
              <a:rPr lang="ru-RU" b="1" dirty="0" err="1" smtClean="0">
                <a:solidFill>
                  <a:schemeClr val="tx1"/>
                </a:solidFill>
              </a:rPr>
              <a:t>идио</a:t>
            </a:r>
            <a:r>
              <a:rPr lang="ru-RU" b="1" dirty="0" smtClean="0">
                <a:solidFill>
                  <a:schemeClr val="tx1"/>
                </a:solidFill>
              </a:rPr>
              <a:t>, аудио;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с</a:t>
            </a:r>
            <a:r>
              <a:rPr lang="ru-RU" b="1" dirty="0" smtClean="0">
                <a:solidFill>
                  <a:schemeClr val="tx1"/>
                </a:solidFill>
              </a:rPr>
              <a:t>еминары, конференции, мастер-классы;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к</a:t>
            </a:r>
            <a:r>
              <a:rPr lang="ru-RU" b="1" dirty="0" smtClean="0">
                <a:solidFill>
                  <a:schemeClr val="tx1"/>
                </a:solidFill>
              </a:rPr>
              <a:t>урсы повышения квалификации.</a:t>
            </a:r>
          </a:p>
          <a:p>
            <a:pPr marL="285750" indent="-285750">
              <a:buFontTx/>
              <a:buChar char="-"/>
            </a:pPr>
            <a:endParaRPr lang="ru-RU" b="1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b="1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b="1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b="1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6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57561" y="479502"/>
            <a:ext cx="9222059" cy="58655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u="sng" dirty="0" smtClean="0">
                <a:solidFill>
                  <a:schemeClr val="tx1"/>
                </a:solidFill>
              </a:rPr>
              <a:t>Составляющие процесса самообразования педагога</a:t>
            </a:r>
          </a:p>
          <a:p>
            <a:pPr marL="457200" indent="-457200" algn="ctr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</a:rPr>
              <a:t>Изучать и внедрять новые педагогические технологии, формы, методы и приемы обучения;</a:t>
            </a:r>
          </a:p>
          <a:p>
            <a:pPr marL="457200" indent="-457200" algn="ctr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</a:rPr>
              <a:t>Посещать занятия коллег и участвовать в обмене опытом;</a:t>
            </a:r>
          </a:p>
          <a:p>
            <a:pPr marL="457200" indent="-457200" algn="ctr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</a:rPr>
              <a:t>Периодически проводить самоанализ своей педагогической деятельности;</a:t>
            </a:r>
          </a:p>
          <a:p>
            <a:pPr marL="457200" indent="-457200" algn="ctr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</a:rPr>
              <a:t>Повышать уровень своей эрудиции, правовой и общей культуры.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3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258" y="481008"/>
            <a:ext cx="11262731" cy="896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 fontAlgn="base">
              <a:spcAft>
                <a:spcPts val="0"/>
              </a:spcAft>
            </a:pPr>
            <a:r>
              <a:rPr lang="ru-RU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3065" y="345689"/>
            <a:ext cx="10944924" cy="607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по составлению индивидуального плана работы по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самообразованию педагогов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Структура плана по самообразованию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Информационно-подготовительный этап (вводно- ознакомительный) включает в себя</a:t>
            </a: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изучение научно-методической и учебно-методической литературы;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изучение периодической печати;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знакомство с работами других педагогов;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ведение собственной картотеки литературы и периодической печати по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теме.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Практический этап включает: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составление картотеки игр и упражнений по теме, над которой работает;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разработка конспектов занятий;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разработка и апробирование работы по конкретному разделу программы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составление календарно-тематического плана и подбор методов, приемов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развития обучающихся;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разработка проекта;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разработка опросников для диагностирования обучающихся;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создание фотоальбомов или видеофильмов по проблеме, над которой работает педагог;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участие в работе конференций, семинаров.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Итоговый этап (отчет) в следующих формах: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презентация проекта;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выступления на педсоветах, методических объединениях, конференциях по обмену и обобщению педагогического опыта.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мастер-классы;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участие в конкурсах «Сердце отдаю детям», ….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ознакомление коллег с новинками методической литературы по теме самообразования (проблеме).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3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5846" y="187570"/>
            <a:ext cx="11840308" cy="844062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ОБУДО «</a:t>
            </a:r>
            <a:r>
              <a:rPr lang="ru-RU" sz="32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ОЦРТДиЮ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88124" y="3636005"/>
            <a:ext cx="9392960" cy="105507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Горбунова Елена Владимировна, методист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7413" y="6154613"/>
            <a:ext cx="1582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sun9-55.userapi.com/impg/SlriOh1qQLZ76SPCx-GYu_7uJc9hgyyalXegDg/6Fgedq0B3H4.jpg?size=1280x1090&amp;quality=95&amp;sign=15447cdf397cd8c5eea4dfc9e8e04ba0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81550"/>
            <a:ext cx="2438400" cy="2076450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660358" y="2562726"/>
            <a:ext cx="9480884" cy="1076981"/>
          </a:xfrm>
          <a:prstGeom prst="round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Тема: Самообразование как источник профессионального роста педагога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29590" y="1383633"/>
            <a:ext cx="7940843" cy="822463"/>
          </a:xfrm>
          <a:prstGeom prst="round2Diag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«Школа молодого педагога»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94702" y="5174166"/>
            <a:ext cx="3836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3"/>
              </a:rPr>
              <a:t>akb.-6@mail.ru</a:t>
            </a:r>
            <a:endParaRPr lang="en-US" sz="2400" dirty="0" smtClean="0"/>
          </a:p>
          <a:p>
            <a:r>
              <a:rPr lang="en-US" sz="2400" dirty="0" smtClean="0"/>
              <a:t>8 (920) 261 43 15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436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674</TotalTime>
  <Words>1026</Words>
  <Application>Microsoft Office PowerPoint</Application>
  <PresentationFormat>Широкоэкранный</PresentationFormat>
  <Paragraphs>179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Пользователь_1</dc:creator>
  <cp:lastModifiedBy>Пользователь_1</cp:lastModifiedBy>
  <cp:revision>42</cp:revision>
  <dcterms:created xsi:type="dcterms:W3CDTF">2024-02-26T08:47:24Z</dcterms:created>
  <dcterms:modified xsi:type="dcterms:W3CDTF">2024-03-25T07:32:52Z</dcterms:modified>
</cp:coreProperties>
</file>