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64" r:id="rId3"/>
    <p:sldId id="265" r:id="rId4"/>
    <p:sldId id="286" r:id="rId5"/>
    <p:sldId id="275" r:id="rId6"/>
    <p:sldId id="273" r:id="rId7"/>
    <p:sldId id="279" r:id="rId8"/>
    <p:sldId id="284" r:id="rId9"/>
    <p:sldId id="274" r:id="rId10"/>
    <p:sldId id="283" r:id="rId11"/>
    <p:sldId id="281" r:id="rId12"/>
    <p:sldId id="271" r:id="rId13"/>
    <p:sldId id="280" r:id="rId14"/>
    <p:sldId id="282" r:id="rId15"/>
  </p:sldIdLst>
  <p:sldSz cx="12192000" cy="6858000"/>
  <p:notesSz cx="6858000" cy="9144000"/>
  <p:defaultTextStyle>
    <a:defPPr>
      <a:defRPr lang="en-UA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CCFF66"/>
    <a:srgbClr val="696CDD"/>
    <a:srgbClr val="F8F4F8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20585" autoAdjust="0"/>
    <p:restoredTop sz="92448" autoAdjust="0"/>
  </p:normalViewPr>
  <p:slideViewPr>
    <p:cSldViewPr snapToGrid="0" snapToObjects="1">
      <p:cViewPr varScale="1">
        <p:scale>
          <a:sx n="55" d="100"/>
          <a:sy n="55" d="100"/>
        </p:scale>
        <p:origin x="453" y="45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1A65B6D-8A13-7B47-8492-EAFD75AF927C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GB"/>
              <a:t>Click to edit Master title style</a:t>
            </a:r>
            <a:endParaRPr lang="uk-UA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59FF16A6-70F4-674A-A4B6-2040B1B0485D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GB"/>
              <a:t>Click to edit Master subtitle style</a:t>
            </a:r>
            <a:endParaRPr lang="uk-UA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70E98336-D0A3-0E48-ACBF-785BE905985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94052DC-006A-F04A-9AF2-2D0A6F7F65E0}" type="datetimeFigureOut">
              <a:rPr lang="uk-UA" smtClean="0"/>
              <a:t>21.05.2024</a:t>
            </a:fld>
            <a:endParaRPr lang="uk-UA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CEF2D58-76D8-BB43-80FF-0AE946478A2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6B26BA14-1DFF-0646-9934-35041AFDA02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6312C92-16CD-E14A-A73A-3631F36C7A32}" type="slidenum">
              <a:rPr lang="uk-UA" smtClean="0"/>
              <a:t>‹#›</a:t>
            </a:fld>
            <a:endParaRPr lang="uk-UA"/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CBDD9CED-3F08-4B41-B327-C8A9D7067072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6068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0944823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200D52F-EB1B-A34D-B5A6-02AE2AD4A08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uk-UA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C856AEE-F4D9-7643-8466-DA622855AA4F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uk-UA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54DA3CFA-5AC7-3F4A-A4A5-6EF15BD5EAE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94052DC-006A-F04A-9AF2-2D0A6F7F65E0}" type="datetimeFigureOut">
              <a:rPr lang="uk-UA" smtClean="0"/>
              <a:t>21.05.2024</a:t>
            </a:fld>
            <a:endParaRPr lang="uk-UA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5738788-BFE4-5540-92ED-4D4C6BA74EE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7E21762-71B6-0543-875F-0DB030B1F8C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6312C92-16CD-E14A-A73A-3631F36C7A32}" type="slidenum">
              <a:rPr lang="uk-UA" smtClean="0"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299718543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CAB4D54-C32D-034E-A878-78E0FB3AFFF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GB"/>
              <a:t>Click to edit Master title style</a:t>
            </a:r>
            <a:endParaRPr lang="uk-UA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E69A3530-B005-C245-8B49-626A1E834949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FFAAF336-4379-7948-BA58-DA9AC3853DD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94052DC-006A-F04A-9AF2-2D0A6F7F65E0}" type="datetimeFigureOut">
              <a:rPr lang="uk-UA" smtClean="0"/>
              <a:t>21.05.2024</a:t>
            </a:fld>
            <a:endParaRPr lang="uk-UA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F3272C4-29C6-0A4B-805D-A37D671AC3B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B3550788-1BF3-7740-AC0A-0ECBB921EB2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6312C92-16CD-E14A-A73A-3631F36C7A32}" type="slidenum">
              <a:rPr lang="uk-UA" smtClean="0"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226569017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E1C3EFD-0593-B54E-A206-95D7582C84B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uk-UA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E1DF338-6819-AC46-B6DF-F1DA171E190D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uk-UA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4AC39131-690B-4B46-AC1D-6D17EE8F08F4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uk-UA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80C959CA-5EB9-394C-9EF6-9951BA6E298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94052DC-006A-F04A-9AF2-2D0A6F7F65E0}" type="datetimeFigureOut">
              <a:rPr lang="uk-UA" smtClean="0"/>
              <a:t>21.05.2024</a:t>
            </a:fld>
            <a:endParaRPr lang="uk-UA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E64EB80A-C148-DB4C-985F-052EF39D159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3B60D006-D025-AD46-B620-3B48C4673DC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6312C92-16CD-E14A-A73A-3631F36C7A32}" type="slidenum">
              <a:rPr lang="uk-UA" smtClean="0"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327751711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4677623-9EB5-1447-B7AA-832FD54B1B7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GB"/>
              <a:t>Click to edit Master title style</a:t>
            </a:r>
            <a:endParaRPr lang="uk-UA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3A392B0-2292-4C41-BFE5-CA68B10B6B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00671DE1-3EAB-4640-A94C-B02BD24CA994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uk-UA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AF01CA9F-F192-F54F-B6F9-38742A30B837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9D90B6B8-8525-2441-8020-87E861898356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uk-UA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F4D894E5-F7DB-CD48-8B18-7170DAA654B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94052DC-006A-F04A-9AF2-2D0A6F7F65E0}" type="datetimeFigureOut">
              <a:rPr lang="uk-UA" smtClean="0"/>
              <a:t>21.05.2024</a:t>
            </a:fld>
            <a:endParaRPr lang="uk-UA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6E1E35F6-B0A6-3B4A-8D68-67584BF565C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52DB688F-FCC4-634F-BD85-94B002C3B2B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6312C92-16CD-E14A-A73A-3631F36C7A32}" type="slidenum">
              <a:rPr lang="uk-UA" smtClean="0"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149235740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63FAC98-616F-314C-B539-2F08E95AEA3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uk-UA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050B9965-E25B-9443-AD60-7DA57476D64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94052DC-006A-F04A-9AF2-2D0A6F7F65E0}" type="datetimeFigureOut">
              <a:rPr lang="uk-UA" smtClean="0"/>
              <a:t>21.05.2024</a:t>
            </a:fld>
            <a:endParaRPr lang="uk-UA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4966857B-373C-3440-9E7D-E604874563C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901277C4-001A-304D-8972-3CE0E75037A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6312C92-16CD-E14A-A73A-3631F36C7A32}" type="slidenum">
              <a:rPr lang="uk-UA" smtClean="0"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274861927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882C9C15-C81B-CE46-B05B-8739573A9CF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94052DC-006A-F04A-9AF2-2D0A6F7F65E0}" type="datetimeFigureOut">
              <a:rPr lang="uk-UA" smtClean="0"/>
              <a:t>21.05.2024</a:t>
            </a:fld>
            <a:endParaRPr lang="uk-UA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9DB513EC-0921-054A-AA4C-C3A7B9AD8CA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56B61D6C-0A00-1042-82AF-BFA91F10278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6312C92-16CD-E14A-A73A-3631F36C7A32}" type="slidenum">
              <a:rPr lang="uk-UA" smtClean="0"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286911645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00CD936-B977-A944-9C3B-3DECBD78A4F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GB"/>
              <a:t>Click to edit Master title style</a:t>
            </a:r>
            <a:endParaRPr lang="uk-UA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18EBA92-EB1A-4446-A2F9-CC10D4B4518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uk-UA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BF6AE89C-EFCC-9D4E-A16A-F309102733D2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56B076F5-FE73-1C4D-BC65-FC66C04B66E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94052DC-006A-F04A-9AF2-2D0A6F7F65E0}" type="datetimeFigureOut">
              <a:rPr lang="uk-UA" smtClean="0"/>
              <a:t>21.05.2024</a:t>
            </a:fld>
            <a:endParaRPr lang="uk-UA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8C3EA3F1-67F9-7848-AC67-1F9606C2CC1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91729936-D1DD-614E-B6AE-86702193514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6312C92-16CD-E14A-A73A-3631F36C7A32}" type="slidenum">
              <a:rPr lang="uk-UA" smtClean="0"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350831840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9F9C69F-5FF3-D147-9E6F-056F161B394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GB"/>
              <a:t>Click to edit Master title style</a:t>
            </a:r>
            <a:endParaRPr lang="uk-UA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D9F797E9-FE41-204D-A6F7-DD76AF0361B2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uk-UA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75217A7B-DB9A-1649-A068-98AC148FA878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62D8A4A6-FBA1-1744-860A-2116E315B2F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94052DC-006A-F04A-9AF2-2D0A6F7F65E0}" type="datetimeFigureOut">
              <a:rPr lang="uk-UA" smtClean="0"/>
              <a:t>21.05.2024</a:t>
            </a:fld>
            <a:endParaRPr lang="uk-UA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2D801F27-DACC-6341-A609-01302101E56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4D9D1CEA-C069-3141-B4D3-7BACC50F5FE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6312C92-16CD-E14A-A73A-3631F36C7A32}" type="slidenum">
              <a:rPr lang="uk-UA" smtClean="0"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156043701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55FAB64-3A89-734A-9A25-772475F6AC7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uk-UA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77C70ACD-52D8-9041-B3CC-24DA4EEE62AA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uk-UA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BE5DF036-8D0C-D44B-8A03-045926E810D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94052DC-006A-F04A-9AF2-2D0A6F7F65E0}" type="datetimeFigureOut">
              <a:rPr lang="uk-UA" smtClean="0"/>
              <a:t>21.05.2024</a:t>
            </a:fld>
            <a:endParaRPr lang="uk-UA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C8B66AC-BAC5-C645-BB02-115C0CEDB1A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CC20BEF-BF09-694C-9B4C-34DCEB8C895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6312C92-16CD-E14A-A73A-3631F36C7A32}" type="slidenum">
              <a:rPr lang="uk-UA" smtClean="0"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177762228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8EB00784-DC3A-D84F-BF42-3D5FF1D784A3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GB"/>
              <a:t>Click to edit Master title style</a:t>
            </a:r>
            <a:endParaRPr lang="uk-UA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CF62FAAC-4571-9549-92D6-DF1773D01481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uk-UA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95E68DC4-B131-7A4C-A116-E543743EACE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94052DC-006A-F04A-9AF2-2D0A6F7F65E0}" type="datetimeFigureOut">
              <a:rPr lang="uk-UA" smtClean="0"/>
              <a:t>21.05.2024</a:t>
            </a:fld>
            <a:endParaRPr lang="uk-UA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40455EC-DE28-5048-82F3-5F7EF25934E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957F99E-C962-F847-9C3C-CBA4E8E0183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6312C92-16CD-E14A-A73A-3631F36C7A32}" type="slidenum">
              <a:rPr lang="uk-UA" smtClean="0"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289460355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>
            <a:extLst>
              <a:ext uri="{FF2B5EF4-FFF2-40B4-BE49-F238E27FC236}">
                <a16:creationId xmlns:a16="http://schemas.microsoft.com/office/drawing/2014/main" id="{C602FE43-A37C-8A4E-A138-0E6706DF0EC2}"/>
              </a:ext>
            </a:extLst>
          </p:cNvPr>
          <p:cNvPicPr>
            <a:picLocks noChangeAspect="1"/>
          </p:cNvPicPr>
          <p:nvPr userDrawn="1"/>
        </p:nvPicPr>
        <p:blipFill>
          <a:blip r:embed="rId13"/>
          <a:stretch>
            <a:fillRect/>
          </a:stretch>
        </p:blipFill>
        <p:spPr>
          <a:xfrm>
            <a:off x="0" y="0"/>
            <a:ext cx="12192000" cy="6860680"/>
          </a:xfrm>
          <a:prstGeom prst="rect">
            <a:avLst/>
          </a:prstGeom>
        </p:spPr>
      </p:pic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AAFF37C1-B2F4-B346-84DF-BBE30DEB465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224758" y="365126"/>
            <a:ext cx="7129041" cy="630298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GB" dirty="0"/>
              <a:t>Click to edit Master title style</a:t>
            </a:r>
            <a:endParaRPr lang="uk-UA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83A4B604-6BD3-B341-B406-C880ED68C4E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360550"/>
            <a:ext cx="10515600" cy="481641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GB" dirty="0"/>
              <a:t>Click to edit Master text styles</a:t>
            </a:r>
          </a:p>
          <a:p>
            <a:pPr lvl="1"/>
            <a:r>
              <a:rPr lang="en-GB" dirty="0"/>
              <a:t>Second level</a:t>
            </a:r>
          </a:p>
          <a:p>
            <a:pPr lvl="2"/>
            <a:r>
              <a:rPr lang="en-GB" dirty="0"/>
              <a:t>Third level</a:t>
            </a:r>
          </a:p>
          <a:p>
            <a:pPr lvl="3"/>
            <a:r>
              <a:rPr lang="en-GB" dirty="0"/>
              <a:t>Fourth level</a:t>
            </a:r>
          </a:p>
          <a:p>
            <a:pPr lvl="4"/>
            <a:r>
              <a:rPr lang="en-GB" dirty="0"/>
              <a:t>Fifth level</a:t>
            </a:r>
            <a:endParaRPr lang="uk-UA" dirty="0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DB7B38A-FFA5-5444-B274-95DB4E54A463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94052DC-006A-F04A-9AF2-2D0A6F7F65E0}" type="datetimeFigureOut">
              <a:rPr lang="uk-UA" smtClean="0"/>
              <a:t>21.05.2024</a:t>
            </a:fld>
            <a:endParaRPr lang="uk-UA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43310B3-3810-704D-8DEA-4AE2FFE4A536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uk-UA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35276CA-D36C-2A4A-AF6E-40D2344C6678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6312C92-16CD-E14A-A73A-3631F36C7A32}" type="slidenum">
              <a:rPr lang="uk-UA" smtClean="0"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144572119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rgbClr val="F8F4F8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A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hyperlink" Target="https://bigjpg.com/" TargetMode="External"/><Relationship Id="rId13" Type="http://schemas.openxmlformats.org/officeDocument/2006/relationships/image" Target="../media/image7.png"/><Relationship Id="rId3" Type="http://schemas.openxmlformats.org/officeDocument/2006/relationships/hyperlink" Target="https://lumen5.com/" TargetMode="External"/><Relationship Id="rId7" Type="http://schemas.openxmlformats.org/officeDocument/2006/relationships/hyperlink" Target="https://looka.com/" TargetMode="External"/><Relationship Id="rId12" Type="http://schemas.openxmlformats.org/officeDocument/2006/relationships/hyperlink" Target="https://t.me/neuroperson_bot%E2%80%94" TargetMode="External"/><Relationship Id="rId2" Type="http://schemas.openxmlformats.org/officeDocument/2006/relationships/hyperlink" Target="https://uberduck.ai/" TargetMode="External"/><Relationship Id="rId1" Type="http://schemas.openxmlformats.org/officeDocument/2006/relationships/slideLayout" Target="../slideLayouts/slideLayout2.xml"/><Relationship Id="rId6" Type="http://schemas.openxmlformats.org/officeDocument/2006/relationships/hyperlink" Target="https://midjourney.com/" TargetMode="External"/><Relationship Id="rId11" Type="http://schemas.openxmlformats.org/officeDocument/2006/relationships/hyperlink" Target="https://openai.com/dall-e-2/" TargetMode="External"/><Relationship Id="rId5" Type="http://schemas.openxmlformats.org/officeDocument/2006/relationships/hyperlink" Target="https://designs.ai/ru" TargetMode="External"/><Relationship Id="rId10" Type="http://schemas.openxmlformats.org/officeDocument/2006/relationships/hyperlink" Target="https://neural.love/" TargetMode="External"/><Relationship Id="rId4" Type="http://schemas.openxmlformats.org/officeDocument/2006/relationships/hyperlink" Target="https://huggingface.co/" TargetMode="External"/><Relationship Id="rId9" Type="http://schemas.openxmlformats.org/officeDocument/2006/relationships/hyperlink" Target="https://artbreeder.com/" TargetMode="Externa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hyperlink" Target="https://rg.ru/2024/01/30/sila-iskusstvennogo.html" TargetMode="External"/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8" Type="http://schemas.openxmlformats.org/officeDocument/2006/relationships/hyperlink" Target="https://edu.gcfglobal.org/en/" TargetMode="External"/><Relationship Id="rId13" Type="http://schemas.openxmlformats.org/officeDocument/2006/relationships/hyperlink" Target="https://www.consultant.ru/document/cons_doc_LAW_140174/" TargetMode="External"/><Relationship Id="rId3" Type="http://schemas.openxmlformats.org/officeDocument/2006/relationships/hyperlink" Target="https://ed.ted.com/ted_ed_collections" TargetMode="External"/><Relationship Id="rId7" Type="http://schemas.openxmlformats.org/officeDocument/2006/relationships/hyperlink" Target="https://edu.sirius.online/#/" TargetMode="External"/><Relationship Id="rId12" Type="http://schemas.openxmlformats.org/officeDocument/2006/relationships/hyperlink" Target="https://wikium.ru/" TargetMode="External"/><Relationship Id="rId17" Type="http://schemas.openxmlformats.org/officeDocument/2006/relationships/hyperlink" Target="http://konstruktortestov.ru/test-63059" TargetMode="External"/><Relationship Id="rId2" Type="http://schemas.openxmlformats.org/officeDocument/2006/relationships/hyperlink" Target="https://uchebnik.mos.ru/catalogue" TargetMode="External"/><Relationship Id="rId16" Type="http://schemas.openxmlformats.org/officeDocument/2006/relationships/hyperlink" Target="https://konstruktortestov.ru/" TargetMode="External"/><Relationship Id="rId1" Type="http://schemas.openxmlformats.org/officeDocument/2006/relationships/slideLayout" Target="../slideLayouts/slideLayout2.xml"/><Relationship Id="rId6" Type="http://schemas.openxmlformats.org/officeDocument/2006/relationships/hyperlink" Target="https://arzamas.academy/" TargetMode="External"/><Relationship Id="rId11" Type="http://schemas.openxmlformats.org/officeDocument/2006/relationships/hyperlink" Target="https://mozgotren.com/" TargetMode="External"/><Relationship Id="rId5" Type="http://schemas.openxmlformats.org/officeDocument/2006/relationships/hyperlink" Target="http://school-collection.edu.ru/" TargetMode="External"/><Relationship Id="rId15" Type="http://schemas.openxmlformats.org/officeDocument/2006/relationships/hyperlink" Target="http://docs.cntd.ru/document/1200082196" TargetMode="External"/><Relationship Id="rId10" Type="http://schemas.openxmlformats.org/officeDocument/2006/relationships/hyperlink" Target="https://foxgard.ru/" TargetMode="External"/><Relationship Id="rId4" Type="http://schemas.openxmlformats.org/officeDocument/2006/relationships/hyperlink" Target="https://rosuchebnik.ru/" TargetMode="External"/><Relationship Id="rId9" Type="http://schemas.openxmlformats.org/officeDocument/2006/relationships/hyperlink" Target="https://math-skills.ru/" TargetMode="External"/><Relationship Id="rId14" Type="http://schemas.openxmlformats.org/officeDocument/2006/relationships/hyperlink" Target="http://docs.cntd.ru/document/gost-r-52653-2006" TargetMode="Externa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ubtitle 2">
            <a:extLst>
              <a:ext uri="{FF2B5EF4-FFF2-40B4-BE49-F238E27FC236}">
                <a16:creationId xmlns:a16="http://schemas.microsoft.com/office/drawing/2014/main" id="{D222DADC-D433-2A47-BE6A-028664AAC854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4035287" y="366469"/>
            <a:ext cx="8478078" cy="641716"/>
          </a:xfrm>
        </p:spPr>
        <p:txBody>
          <a:bodyPr anchor="ctr">
            <a:normAutofit fontScale="92500"/>
          </a:bodyPr>
          <a:lstStyle/>
          <a:p>
            <a:pPr algn="l"/>
            <a:r>
              <a:rPr lang="ru-RU" dirty="0" smtClean="0">
                <a:solidFill>
                  <a:srgbClr val="F8F4F8"/>
                </a:solidFill>
              </a:rPr>
              <a:t>ОБУДО «Областной центр развития творчества детей и юношества» </a:t>
            </a:r>
            <a:endParaRPr lang="uk-UA" dirty="0">
              <a:solidFill>
                <a:srgbClr val="F8F4F8"/>
              </a:solidFill>
            </a:endParaRPr>
          </a:p>
        </p:txBody>
      </p:sp>
      <p:sp>
        <p:nvSpPr>
          <p:cNvPr id="9" name="TextBox 61">
            <a:extLst>
              <a:ext uri="{FF2B5EF4-FFF2-40B4-BE49-F238E27FC236}">
                <a16:creationId xmlns:a16="http://schemas.microsoft.com/office/drawing/2014/main" id="{6376FAB9-E5FA-8349-B718-276D0FF70620}"/>
              </a:ext>
            </a:extLst>
          </p:cNvPr>
          <p:cNvSpPr txBox="1"/>
          <p:nvPr/>
        </p:nvSpPr>
        <p:spPr>
          <a:xfrm>
            <a:off x="1053548" y="5337313"/>
            <a:ext cx="5804452" cy="1052373"/>
          </a:xfrm>
          <a:prstGeom prst="rect">
            <a:avLst/>
          </a:prstGeom>
          <a:noFill/>
        </p:spPr>
        <p:txBody>
          <a:bodyPr wrap="none" lIns="0" tIns="0" rIns="0" bIns="0" anchor="ctr" anchorCtr="1">
            <a:normAutofit/>
          </a:bodyPr>
          <a:lstStyle/>
          <a:p>
            <a:pPr algn="ctr"/>
            <a:r>
              <a:rPr lang="ru-RU" altLang="zh-CN" sz="2200" b="1" dirty="0" smtClean="0">
                <a:solidFill>
                  <a:schemeClr val="accent5">
                    <a:lumMod val="100000"/>
                  </a:schemeClr>
                </a:solidFill>
                <a:cs typeface="+mn-ea"/>
                <a:sym typeface="+mn-lt"/>
              </a:rPr>
              <a:t>Материалы методического часа составила</a:t>
            </a:r>
          </a:p>
          <a:p>
            <a:pPr algn="ctr"/>
            <a:endParaRPr lang="zh-CN" altLang="en-US" sz="2400" b="1" dirty="0">
              <a:solidFill>
                <a:schemeClr val="accent5">
                  <a:lumMod val="100000"/>
                </a:schemeClr>
              </a:solidFill>
              <a:cs typeface="+mn-ea"/>
              <a:sym typeface="+mn-lt"/>
            </a:endParaRPr>
          </a:p>
        </p:txBody>
      </p:sp>
      <p:sp>
        <p:nvSpPr>
          <p:cNvPr id="10" name="TextBox 62">
            <a:extLst>
              <a:ext uri="{FF2B5EF4-FFF2-40B4-BE49-F238E27FC236}">
                <a16:creationId xmlns:a16="http://schemas.microsoft.com/office/drawing/2014/main" id="{C2F93BB6-35BE-B24B-BC2B-AD8D7F53E6E7}"/>
              </a:ext>
            </a:extLst>
          </p:cNvPr>
          <p:cNvSpPr txBox="1">
            <a:spLocks/>
          </p:cNvSpPr>
          <p:nvPr/>
        </p:nvSpPr>
        <p:spPr>
          <a:xfrm>
            <a:off x="2274333" y="5644652"/>
            <a:ext cx="5867481" cy="586008"/>
          </a:xfrm>
          <a:prstGeom prst="rect">
            <a:avLst/>
          </a:prstGeom>
        </p:spPr>
        <p:txBody>
          <a:bodyPr vert="horz" wrap="square" lIns="0" tIns="0" rIns="0" bIns="0" anchor="ctr" anchorCtr="1">
            <a:noAutofit/>
          </a:bodyPr>
          <a:lstStyle/>
          <a:p>
            <a:pPr>
              <a:lnSpc>
                <a:spcPct val="120000"/>
              </a:lnSpc>
            </a:pPr>
            <a:r>
              <a:rPr lang="ru-RU" altLang="zh-CN" sz="2200" dirty="0" smtClean="0">
                <a:solidFill>
                  <a:schemeClr val="tx1">
                    <a:lumMod val="50000"/>
                    <a:lumOff val="50000"/>
                  </a:schemeClr>
                </a:solidFill>
                <a:cs typeface="+mn-ea"/>
                <a:sym typeface="+mn-lt"/>
              </a:rPr>
              <a:t>К.С. Черных, методист</a:t>
            </a:r>
            <a:endParaRPr lang="zh-CN" altLang="en-US" sz="2200" dirty="0">
              <a:solidFill>
                <a:schemeClr val="tx1">
                  <a:lumMod val="50000"/>
                  <a:lumOff val="50000"/>
                </a:schemeClr>
              </a:solidFill>
              <a:cs typeface="+mn-ea"/>
              <a:sym typeface="+mn-lt"/>
            </a:endParaRP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1D0D6FDD-80B3-A043-9ACE-357F02CD051E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585186" y="1769854"/>
            <a:ext cx="8156713" cy="1249225"/>
          </a:xfrm>
        </p:spPr>
        <p:txBody>
          <a:bodyPr>
            <a:noAutofit/>
          </a:bodyPr>
          <a:lstStyle/>
          <a:p>
            <a:pPr algn="l"/>
            <a:r>
              <a:rPr lang="ru-RU" sz="3000" dirty="0" smtClean="0">
                <a:solidFill>
                  <a:schemeClr val="tx1"/>
                </a:solidFill>
                <a:latin typeface="Seravek" panose="020B0503040000020004" pitchFamily="34" charset="0"/>
              </a:rPr>
              <a:t>«Информационно-коммуникационные технологии как фактор формирования </a:t>
            </a:r>
            <a:br>
              <a:rPr lang="ru-RU" sz="3000" dirty="0" smtClean="0">
                <a:solidFill>
                  <a:schemeClr val="tx1"/>
                </a:solidFill>
                <a:latin typeface="Seravek" panose="020B0503040000020004" pitchFamily="34" charset="0"/>
              </a:rPr>
            </a:br>
            <a:r>
              <a:rPr lang="ru-RU" sz="3000" dirty="0" smtClean="0">
                <a:solidFill>
                  <a:schemeClr val="tx1"/>
                </a:solidFill>
                <a:latin typeface="Seravek" panose="020B0503040000020004" pitchFamily="34" charset="0"/>
              </a:rPr>
              <a:t>ключевых компетенций.</a:t>
            </a:r>
            <a:br>
              <a:rPr lang="ru-RU" sz="3000" dirty="0" smtClean="0">
                <a:solidFill>
                  <a:schemeClr val="tx1"/>
                </a:solidFill>
                <a:latin typeface="Seravek" panose="020B0503040000020004" pitchFamily="34" charset="0"/>
              </a:rPr>
            </a:br>
            <a:r>
              <a:rPr lang="ru-RU" sz="3000" dirty="0" smtClean="0">
                <a:solidFill>
                  <a:schemeClr val="tx1"/>
                </a:solidFill>
                <a:latin typeface="Seravek" panose="020B0503040000020004" pitchFamily="34" charset="0"/>
              </a:rPr>
              <a:t>Пути внедрения в образовательный процесс»</a:t>
            </a:r>
            <a:endParaRPr lang="uk-UA" sz="3000" dirty="0">
              <a:solidFill>
                <a:schemeClr val="tx1"/>
              </a:solidFill>
              <a:latin typeface="Seravek" panose="020B05030400000200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22489979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Прямоугольник 4"/>
          <p:cNvSpPr/>
          <p:nvPr/>
        </p:nvSpPr>
        <p:spPr>
          <a:xfrm>
            <a:off x="6172200" y="1246840"/>
            <a:ext cx="5625548" cy="4969565"/>
          </a:xfrm>
          <a:prstGeom prst="rect">
            <a:avLst/>
          </a:prstGeom>
          <a:solidFill>
            <a:srgbClr val="F8F4F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6" name="Прямоугольник 5"/>
          <p:cNvSpPr/>
          <p:nvPr/>
        </p:nvSpPr>
        <p:spPr>
          <a:xfrm>
            <a:off x="141092" y="0"/>
            <a:ext cx="1459107" cy="685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D222DADC-D433-2A47-BE6A-028664AAC854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4035287" y="366469"/>
            <a:ext cx="8478078" cy="641716"/>
          </a:xfrm>
        </p:spPr>
        <p:txBody>
          <a:bodyPr anchor="ctr">
            <a:normAutofit/>
          </a:bodyPr>
          <a:lstStyle/>
          <a:p>
            <a:pPr algn="l"/>
            <a:r>
              <a:rPr lang="ru-RU" dirty="0" smtClean="0">
                <a:solidFill>
                  <a:srgbClr val="F8F4F8"/>
                </a:solidFill>
              </a:rPr>
              <a:t>Что такое ИКТ?</a:t>
            </a:r>
            <a:endParaRPr lang="uk-UA" dirty="0">
              <a:solidFill>
                <a:srgbClr val="F8F4F8"/>
              </a:solidFill>
            </a:endParaRPr>
          </a:p>
        </p:txBody>
      </p:sp>
      <p:sp>
        <p:nvSpPr>
          <p:cNvPr id="7" name="Title 1">
            <a:extLst>
              <a:ext uri="{FF2B5EF4-FFF2-40B4-BE49-F238E27FC236}">
                <a16:creationId xmlns:a16="http://schemas.microsoft.com/office/drawing/2014/main" id="{1D0D6FDD-80B3-A043-9ACE-357F02CD051E}"/>
              </a:ext>
            </a:extLst>
          </p:cNvPr>
          <p:cNvSpPr txBox="1">
            <a:spLocks/>
          </p:cNvSpPr>
          <p:nvPr/>
        </p:nvSpPr>
        <p:spPr>
          <a:xfrm>
            <a:off x="4190491" y="5199325"/>
            <a:ext cx="7010909" cy="920008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rgbClr val="F8F4F8"/>
                </a:solidFill>
                <a:latin typeface="+mj-lt"/>
                <a:ea typeface="+mj-ea"/>
                <a:cs typeface="+mj-cs"/>
              </a:defRPr>
            </a:lvl1pPr>
          </a:lstStyle>
          <a:p>
            <a:endParaRPr lang="uk-UA" sz="2500" dirty="0">
              <a:solidFill>
                <a:schemeClr val="tx1"/>
              </a:solidFill>
              <a:latin typeface="Seravek" panose="020B0503040000020004" pitchFamily="34" charset="0"/>
            </a:endParaRPr>
          </a:p>
        </p:txBody>
      </p:sp>
      <p:pic>
        <p:nvPicPr>
          <p:cNvPr id="8" name="Объект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45318" y="1125542"/>
            <a:ext cx="4896402" cy="3672302"/>
          </a:xfrm>
          <a:prstGeom prst="rect">
            <a:avLst/>
          </a:prstGeom>
        </p:spPr>
      </p:pic>
      <p:sp>
        <p:nvSpPr>
          <p:cNvPr id="9" name="Штриховая стрелка вправо 8"/>
          <p:cNvSpPr/>
          <p:nvPr/>
        </p:nvSpPr>
        <p:spPr>
          <a:xfrm>
            <a:off x="5034170" y="3136436"/>
            <a:ext cx="1083365" cy="745435"/>
          </a:xfrm>
          <a:prstGeom prst="stripedRightArrow">
            <a:avLst/>
          </a:prstGeom>
          <a:solidFill>
            <a:srgbClr val="CCFF6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0" name="Штриховая стрелка вправо 9"/>
          <p:cNvSpPr/>
          <p:nvPr/>
        </p:nvSpPr>
        <p:spPr>
          <a:xfrm>
            <a:off x="5034169" y="4218144"/>
            <a:ext cx="1083365" cy="745435"/>
          </a:xfrm>
          <a:prstGeom prst="stripedRightArrow">
            <a:avLst/>
          </a:prstGeom>
          <a:solidFill>
            <a:srgbClr val="CCFF6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1" name="Штриховая стрелка вправо 10"/>
          <p:cNvSpPr/>
          <p:nvPr/>
        </p:nvSpPr>
        <p:spPr>
          <a:xfrm>
            <a:off x="5034170" y="5299853"/>
            <a:ext cx="1083365" cy="745435"/>
          </a:xfrm>
          <a:prstGeom prst="stripedRightArrow">
            <a:avLst/>
          </a:prstGeom>
          <a:solidFill>
            <a:srgbClr val="CCFF6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2" name="Title 1">
            <a:extLst>
              <a:ext uri="{FF2B5EF4-FFF2-40B4-BE49-F238E27FC236}">
                <a16:creationId xmlns:a16="http://schemas.microsoft.com/office/drawing/2014/main" id="{1D0D6FDD-80B3-A043-9ACE-357F02CD051E}"/>
              </a:ext>
            </a:extLst>
          </p:cNvPr>
          <p:cNvSpPr txBox="1">
            <a:spLocks/>
          </p:cNvSpPr>
          <p:nvPr/>
        </p:nvSpPr>
        <p:spPr>
          <a:xfrm>
            <a:off x="6313906" y="3113193"/>
            <a:ext cx="4887494" cy="3054676"/>
          </a:xfrm>
          <a:prstGeom prst="rect">
            <a:avLst/>
          </a:prstGeom>
        </p:spPr>
        <p:txBody>
          <a:bodyPr vert="horz" lIns="91440" tIns="45720" rIns="91440" bIns="45720" rtlCol="0" anchor="b">
            <a:normAutofit fontScale="97500" lnSpcReduction="10000"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rgbClr val="F8F4F8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ru-RU" sz="2200" dirty="0" smtClean="0">
                <a:solidFill>
                  <a:schemeClr val="tx1"/>
                </a:solidFill>
              </a:rPr>
              <a:t>ИКТ, которые предназначены для обработки информации (</a:t>
            </a:r>
            <a:r>
              <a:rPr lang="ru-RU" sz="1800" i="1" dirty="0" smtClean="0">
                <a:solidFill>
                  <a:schemeClr val="tx1"/>
                </a:solidFill>
              </a:rPr>
              <a:t>базы данных, текстовые и графические редакторы</a:t>
            </a:r>
            <a:r>
              <a:rPr lang="ru-RU" sz="2200" dirty="0" smtClean="0">
                <a:solidFill>
                  <a:schemeClr val="tx1"/>
                </a:solidFill>
              </a:rPr>
              <a:t>);</a:t>
            </a:r>
          </a:p>
          <a:p>
            <a:pPr algn="l"/>
            <a:endParaRPr lang="ru-RU" sz="2200" dirty="0"/>
          </a:p>
          <a:p>
            <a:pPr algn="l"/>
            <a:r>
              <a:rPr lang="ru-RU" sz="2200" dirty="0" smtClean="0">
                <a:solidFill>
                  <a:schemeClr val="tx1"/>
                </a:solidFill>
              </a:rPr>
              <a:t>ИКТ, которые используются для коммуникации (</a:t>
            </a:r>
            <a:r>
              <a:rPr lang="ru-RU" sz="1800" i="1" dirty="0" smtClean="0">
                <a:solidFill>
                  <a:schemeClr val="tx1"/>
                </a:solidFill>
              </a:rPr>
              <a:t>электронная почта, мессенджеры, социальные сети</a:t>
            </a:r>
            <a:r>
              <a:rPr lang="ru-RU" sz="2200" dirty="0" smtClean="0">
                <a:solidFill>
                  <a:schemeClr val="tx1"/>
                </a:solidFill>
              </a:rPr>
              <a:t>);</a:t>
            </a:r>
          </a:p>
          <a:p>
            <a:pPr algn="l"/>
            <a:r>
              <a:rPr lang="ru-RU" sz="2200" dirty="0" smtClean="0">
                <a:solidFill>
                  <a:schemeClr val="tx1"/>
                </a:solidFill>
              </a:rPr>
              <a:t/>
            </a:r>
            <a:br>
              <a:rPr lang="ru-RU" sz="2200" dirty="0" smtClean="0">
                <a:solidFill>
                  <a:schemeClr val="tx1"/>
                </a:solidFill>
              </a:rPr>
            </a:br>
            <a:r>
              <a:rPr lang="ru-RU" sz="2200" dirty="0" smtClean="0">
                <a:solidFill>
                  <a:schemeClr val="tx1"/>
                </a:solidFill>
              </a:rPr>
              <a:t>ИКТ, которые предназначены для хранения и передачи информации (</a:t>
            </a:r>
            <a:r>
              <a:rPr lang="ru-RU" sz="1800" i="1" dirty="0" smtClean="0">
                <a:solidFill>
                  <a:schemeClr val="tx1"/>
                </a:solidFill>
              </a:rPr>
              <a:t>облачные сервисы</a:t>
            </a:r>
            <a:r>
              <a:rPr lang="ru-RU" sz="2200" dirty="0" smtClean="0">
                <a:solidFill>
                  <a:schemeClr val="tx1"/>
                </a:solidFill>
              </a:rPr>
              <a:t>).</a:t>
            </a:r>
            <a:endParaRPr lang="ru-RU" sz="2200" dirty="0">
              <a:solidFill>
                <a:schemeClr val="tx1"/>
              </a:solidFill>
            </a:endParaRPr>
          </a:p>
        </p:txBody>
      </p:sp>
      <p:sp>
        <p:nvSpPr>
          <p:cNvPr id="13" name="Title 1">
            <a:extLst>
              <a:ext uri="{FF2B5EF4-FFF2-40B4-BE49-F238E27FC236}">
                <a16:creationId xmlns:a16="http://schemas.microsoft.com/office/drawing/2014/main" id="{1D0D6FDD-80B3-A043-9ACE-357F02CD051E}"/>
              </a:ext>
            </a:extLst>
          </p:cNvPr>
          <p:cNvSpPr txBox="1">
            <a:spLocks/>
          </p:cNvSpPr>
          <p:nvPr/>
        </p:nvSpPr>
        <p:spPr>
          <a:xfrm>
            <a:off x="4786839" y="726490"/>
            <a:ext cx="7010909" cy="2176670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rgbClr val="F8F4F8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ru-RU" sz="2200" b="1" dirty="0" smtClean="0">
                <a:solidFill>
                  <a:schemeClr val="tx1"/>
                </a:solidFill>
              </a:rPr>
              <a:t>Информационно-коммуникационные технологии в образовании </a:t>
            </a:r>
            <a:r>
              <a:rPr lang="ru-RU" sz="2200" dirty="0" smtClean="0">
                <a:solidFill>
                  <a:schemeClr val="tx1"/>
                </a:solidFill>
              </a:rPr>
              <a:t>представляют собой комплекс учебно-методических материалов, технических и инструментальных средств вычислительной техники в учебном процессе. </a:t>
            </a:r>
            <a:endParaRPr lang="uk-UA" sz="2200" dirty="0">
              <a:solidFill>
                <a:schemeClr val="tx1"/>
              </a:solidFill>
              <a:latin typeface="Seravek" panose="020B05030400000200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77864982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Прямоугольник 4"/>
          <p:cNvSpPr/>
          <p:nvPr/>
        </p:nvSpPr>
        <p:spPr>
          <a:xfrm>
            <a:off x="6172200" y="1411357"/>
            <a:ext cx="5625548" cy="4969565"/>
          </a:xfrm>
          <a:prstGeom prst="rect">
            <a:avLst/>
          </a:prstGeom>
          <a:solidFill>
            <a:srgbClr val="F8F4F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6" name="Прямоугольник 5"/>
          <p:cNvSpPr/>
          <p:nvPr/>
        </p:nvSpPr>
        <p:spPr>
          <a:xfrm>
            <a:off x="141092" y="0"/>
            <a:ext cx="1459107" cy="685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D222DADC-D433-2A47-BE6A-028664AAC854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4035287" y="366469"/>
            <a:ext cx="8478078" cy="641716"/>
          </a:xfrm>
        </p:spPr>
        <p:txBody>
          <a:bodyPr anchor="ctr">
            <a:normAutofit/>
          </a:bodyPr>
          <a:lstStyle/>
          <a:p>
            <a:pPr algn="l"/>
            <a:r>
              <a:rPr lang="ru-RU" b="1" dirty="0" smtClean="0">
                <a:solidFill>
                  <a:schemeClr val="bg1"/>
                </a:solidFill>
              </a:rPr>
              <a:t>Внедрение ИКТ в образование позволит:</a:t>
            </a:r>
            <a:endParaRPr lang="uk-UA" dirty="0">
              <a:solidFill>
                <a:schemeClr val="bg1"/>
              </a:solidFill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824455" y="1326099"/>
            <a:ext cx="648717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ru-RU" dirty="0"/>
          </a:p>
        </p:txBody>
      </p:sp>
      <p:pic>
        <p:nvPicPr>
          <p:cNvPr id="2" name="Рисунок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400000">
            <a:off x="5808511" y="687327"/>
            <a:ext cx="6544746" cy="6544746"/>
          </a:xfrm>
          <a:prstGeom prst="rect">
            <a:avLst/>
          </a:prstGeom>
        </p:spPr>
      </p:pic>
      <p:sp>
        <p:nvSpPr>
          <p:cNvPr id="4" name="Rectangle 2"/>
          <p:cNvSpPr>
            <a:spLocks noChangeArrowheads="1"/>
          </p:cNvSpPr>
          <p:nvPr/>
        </p:nvSpPr>
        <p:spPr bwMode="auto">
          <a:xfrm>
            <a:off x="999414" y="1279106"/>
            <a:ext cx="6076299" cy="5234062"/>
          </a:xfrm>
          <a:prstGeom prst="rect">
            <a:avLst/>
          </a:prstGeom>
          <a:noFill/>
          <a:ln>
            <a:noFill/>
          </a:ln>
          <a:effectLst/>
        </p:spPr>
        <p:txBody>
          <a:bodyPr vert="horz" wrap="square" lIns="91440" tIns="45720" rIns="91440" bIns="199962" numCol="1" anchor="ctr" anchorCtr="0" compatLnSpc="1">
            <a:prstTxWarp prst="textNoShape">
              <a:avLst/>
            </a:prstTxWarp>
            <a:spAutoFit/>
          </a:bodyPr>
          <a:lstStyle/>
          <a:p>
            <a:pPr marL="285750" indent="-28575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Char char="•"/>
            </a:pPr>
            <a:r>
              <a:rPr lang="ru-RU" altLang="ru-RU" dirty="0">
                <a:solidFill>
                  <a:schemeClr val="tx1">
                    <a:lumMod val="95000"/>
                    <a:lumOff val="5000"/>
                  </a:schemeClr>
                </a:solidFill>
                <a:ea typeface="Times New Roman" panose="02020603050405020304" pitchFamily="18" charset="0"/>
                <a:cs typeface="Arial" panose="020B0604020202020204" pitchFamily="34" charset="0"/>
              </a:rPr>
              <a:t>повысить уровень актуальности современного образования и </a:t>
            </a:r>
            <a:r>
              <a:rPr lang="ru-RU" altLang="ru-RU" dirty="0" smtClean="0">
                <a:solidFill>
                  <a:schemeClr val="tx1">
                    <a:lumMod val="95000"/>
                    <a:lumOff val="5000"/>
                  </a:schemeClr>
                </a:solidFill>
                <a:ea typeface="Times New Roman" panose="02020603050405020304" pitchFamily="18" charset="0"/>
                <a:cs typeface="Arial" panose="020B0604020202020204" pitchFamily="34" charset="0"/>
              </a:rPr>
              <a:t>соотнести с требованиями </a:t>
            </a:r>
            <a:r>
              <a:rPr lang="ru-RU" altLang="ru-RU" dirty="0">
                <a:solidFill>
                  <a:schemeClr val="tx1">
                    <a:lumMod val="95000"/>
                    <a:lumOff val="5000"/>
                  </a:schemeClr>
                </a:solidFill>
                <a:ea typeface="Times New Roman" panose="02020603050405020304" pitchFamily="18" charset="0"/>
                <a:cs typeface="Arial" panose="020B0604020202020204" pitchFamily="34" charset="0"/>
              </a:rPr>
              <a:t>общества и </a:t>
            </a:r>
            <a:r>
              <a:rPr lang="ru-RU" altLang="ru-RU" dirty="0" smtClean="0">
                <a:solidFill>
                  <a:schemeClr val="tx1">
                    <a:lumMod val="95000"/>
                    <a:lumOff val="5000"/>
                  </a:schemeClr>
                </a:solidFill>
                <a:ea typeface="Times New Roman" panose="02020603050405020304" pitchFamily="18" charset="0"/>
                <a:cs typeface="Arial" panose="020B0604020202020204" pitchFamily="34" charset="0"/>
              </a:rPr>
              <a:t>государства;</a:t>
            </a:r>
            <a:endParaRPr lang="ru-RU" altLang="ru-RU" dirty="0">
              <a:solidFill>
                <a:schemeClr val="tx1">
                  <a:lumMod val="95000"/>
                  <a:lumOff val="5000"/>
                </a:schemeClr>
              </a:solidFill>
            </a:endParaRPr>
          </a:p>
          <a:p>
            <a:pPr marL="285750" lvl="0" indent="-28575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Char char="•"/>
            </a:pPr>
            <a:r>
              <a:rPr lang="ru-RU" altLang="ru-RU" dirty="0" smtClean="0">
                <a:solidFill>
                  <a:schemeClr val="tx1">
                    <a:lumMod val="95000"/>
                    <a:lumOff val="5000"/>
                  </a:schemeClr>
                </a:solidFill>
                <a:ea typeface="Times New Roman" panose="02020603050405020304" pitchFamily="18" charset="0"/>
                <a:cs typeface="Arial" panose="020B0604020202020204" pitchFamily="34" charset="0"/>
              </a:rPr>
              <a:t>сделать </a:t>
            </a:r>
            <a:r>
              <a:rPr lang="ru-RU" altLang="ru-RU" dirty="0">
                <a:solidFill>
                  <a:schemeClr val="tx1">
                    <a:lumMod val="95000"/>
                    <a:lumOff val="5000"/>
                  </a:schemeClr>
                </a:solidFill>
                <a:ea typeface="Times New Roman" panose="02020603050405020304" pitchFamily="18" charset="0"/>
                <a:cs typeface="Arial" panose="020B0604020202020204" pitchFamily="34" charset="0"/>
              </a:rPr>
              <a:t>образовательный процесс более совершенным, и </a:t>
            </a:r>
            <a:r>
              <a:rPr lang="ru-RU" altLang="ru-RU" dirty="0" smtClean="0">
                <a:ea typeface="Times New Roman" panose="02020603050405020304" pitchFamily="18" charset="0"/>
                <a:cs typeface="Arial" panose="020B0604020202020204" pitchFamily="34" charset="0"/>
              </a:rPr>
              <a:t>привлекательным для обучающихся;</a:t>
            </a:r>
            <a:endParaRPr lang="ru-RU" altLang="ru-RU" dirty="0">
              <a:ea typeface="Times New Roman" panose="02020603050405020304" pitchFamily="18" charset="0"/>
            </a:endParaRPr>
          </a:p>
          <a:p>
            <a:pPr marL="285750" marR="0" lvl="0" indent="-28575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Char char="•"/>
              <a:tabLst/>
            </a:pPr>
            <a:r>
              <a:rPr lang="ru-RU" altLang="ru-RU" dirty="0" smtClean="0">
                <a:solidFill>
                  <a:schemeClr val="tx1">
                    <a:lumMod val="95000"/>
                    <a:lumOff val="5000"/>
                  </a:schemeClr>
                </a:solidFill>
                <a:ea typeface="Times New Roman" panose="02020603050405020304" pitchFamily="18" charset="0"/>
                <a:cs typeface="Arial" panose="020B0604020202020204" pitchFamily="34" charset="0"/>
              </a:rPr>
              <a:t>способствовать </a:t>
            </a:r>
            <a:r>
              <a:rPr lang="ru-RU" altLang="ru-RU" dirty="0">
                <a:solidFill>
                  <a:schemeClr val="tx1">
                    <a:lumMod val="95000"/>
                    <a:lumOff val="5000"/>
                  </a:schemeClr>
                </a:solidFill>
                <a:ea typeface="Times New Roman" panose="02020603050405020304" pitchFamily="18" charset="0"/>
                <a:cs typeface="Arial" panose="020B0604020202020204" pitchFamily="34" charset="0"/>
              </a:rPr>
              <a:t>повышению </a:t>
            </a:r>
            <a:r>
              <a:rPr lang="ru-RU" altLang="ru-RU" dirty="0" smtClean="0">
                <a:solidFill>
                  <a:schemeClr val="tx1">
                    <a:lumMod val="95000"/>
                    <a:lumOff val="5000"/>
                  </a:schemeClr>
                </a:solidFill>
                <a:ea typeface="Times New Roman" panose="02020603050405020304" pitchFamily="18" charset="0"/>
                <a:cs typeface="Arial" panose="020B0604020202020204" pitchFamily="34" charset="0"/>
              </a:rPr>
              <a:t>интеллектуальной, исследовательской и </a:t>
            </a:r>
            <a:r>
              <a:rPr lang="ru-RU" altLang="ru-RU" dirty="0">
                <a:solidFill>
                  <a:schemeClr val="tx1">
                    <a:lumMod val="95000"/>
                    <a:lumOff val="5000"/>
                  </a:schemeClr>
                </a:solidFill>
                <a:ea typeface="Times New Roman" panose="02020603050405020304" pitchFamily="18" charset="0"/>
                <a:cs typeface="Arial" panose="020B0604020202020204" pitchFamily="34" charset="0"/>
              </a:rPr>
              <a:t>творческой деятельности </a:t>
            </a:r>
            <a:r>
              <a:rPr lang="ru-RU" altLang="ru-RU" dirty="0" smtClean="0">
                <a:solidFill>
                  <a:schemeClr val="tx1">
                    <a:lumMod val="95000"/>
                    <a:lumOff val="5000"/>
                  </a:schemeClr>
                </a:solidFill>
                <a:ea typeface="Times New Roman" panose="02020603050405020304" pitchFamily="18" charset="0"/>
                <a:cs typeface="Arial" panose="020B0604020202020204" pitchFamily="34" charset="0"/>
              </a:rPr>
              <a:t>обучающихся;</a:t>
            </a:r>
            <a:endParaRPr lang="ru-RU" altLang="ru-RU" dirty="0" smtClean="0">
              <a:solidFill>
                <a:schemeClr val="tx1">
                  <a:lumMod val="95000"/>
                  <a:lumOff val="5000"/>
                </a:schemeClr>
              </a:solidFill>
              <a:ea typeface="Times New Roman" panose="02020603050405020304" pitchFamily="18" charset="0"/>
            </a:endParaRPr>
          </a:p>
          <a:p>
            <a:pPr marL="285750" indent="-28575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Char char="•"/>
            </a:pPr>
            <a:r>
              <a:rPr lang="ru-RU" altLang="ru-RU" dirty="0" smtClean="0">
                <a:solidFill>
                  <a:schemeClr val="tx1">
                    <a:lumMod val="95000"/>
                    <a:lumOff val="5000"/>
                  </a:schemeClr>
                </a:solidFill>
                <a:ea typeface="Times New Roman" panose="02020603050405020304" pitchFamily="18" charset="0"/>
                <a:cs typeface="Arial" panose="020B0604020202020204" pitchFamily="34" charset="0"/>
              </a:rPr>
              <a:t>разрабатывать </a:t>
            </a:r>
            <a:r>
              <a:rPr lang="ru-RU" altLang="ru-RU" dirty="0">
                <a:solidFill>
                  <a:schemeClr val="tx1">
                    <a:lumMod val="95000"/>
                    <a:lumOff val="5000"/>
                  </a:schemeClr>
                </a:solidFill>
                <a:ea typeface="Times New Roman" panose="02020603050405020304" pitchFamily="18" charset="0"/>
                <a:cs typeface="Arial" panose="020B0604020202020204" pitchFamily="34" charset="0"/>
              </a:rPr>
              <a:t>и </a:t>
            </a:r>
            <a:r>
              <a:rPr lang="ru-RU" altLang="ru-RU" dirty="0" smtClean="0">
                <a:solidFill>
                  <a:schemeClr val="tx1">
                    <a:lumMod val="95000"/>
                    <a:lumOff val="5000"/>
                  </a:schemeClr>
                </a:solidFill>
                <a:ea typeface="Times New Roman" panose="02020603050405020304" pitchFamily="18" charset="0"/>
                <a:cs typeface="Arial" panose="020B0604020202020204" pitchFamily="34" charset="0"/>
              </a:rPr>
              <a:t>внедрять формы и методы дистанционного обучения;</a:t>
            </a:r>
            <a:endParaRPr lang="ru-RU" altLang="ru-RU" dirty="0">
              <a:solidFill>
                <a:schemeClr val="tx1">
                  <a:lumMod val="95000"/>
                  <a:lumOff val="5000"/>
                </a:schemeClr>
              </a:solidFill>
              <a:ea typeface="Times New Roman" panose="02020603050405020304" pitchFamily="18" charset="0"/>
              <a:cs typeface="Arial" panose="020B0604020202020204" pitchFamily="34" charset="0"/>
            </a:endParaRPr>
          </a:p>
          <a:p>
            <a:pPr marL="285750" indent="-28575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Char char="•"/>
            </a:pPr>
            <a:r>
              <a:rPr lang="ru-RU" dirty="0" smtClean="0"/>
              <a:t>адаптировать </a:t>
            </a:r>
            <a:r>
              <a:rPr lang="ru-RU" dirty="0"/>
              <a:t>учебный материал и методы обучения под уровень знаний и потребности каждого </a:t>
            </a:r>
            <a:r>
              <a:rPr lang="ru-RU" dirty="0" smtClean="0"/>
              <a:t>ребенка, включая категорию ОВЗ;</a:t>
            </a:r>
          </a:p>
          <a:p>
            <a:pPr marL="285750" indent="-28575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Char char="•"/>
            </a:pPr>
            <a:r>
              <a:rPr lang="ru-RU" dirty="0"/>
              <a:t>о</a:t>
            </a:r>
            <a:r>
              <a:rPr lang="ru-RU" dirty="0" smtClean="0"/>
              <a:t>существлять обратную связь, держать «руку на пульсе»;</a:t>
            </a:r>
          </a:p>
          <a:p>
            <a:pPr marL="285750" indent="-28575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Char char="•"/>
            </a:pPr>
            <a:r>
              <a:rPr lang="ru-RU" dirty="0" smtClean="0"/>
              <a:t>автоматизировать </a:t>
            </a:r>
            <a:r>
              <a:rPr lang="ru-RU" dirty="0"/>
              <a:t>административные процессы в образовательных учреждениях, </a:t>
            </a:r>
            <a:r>
              <a:rPr lang="ru-RU" dirty="0" smtClean="0"/>
              <a:t>повышая </a:t>
            </a:r>
            <a:r>
              <a:rPr lang="ru-RU" dirty="0"/>
              <a:t>эффективность </a:t>
            </a:r>
            <a:r>
              <a:rPr lang="ru-RU" dirty="0" smtClean="0"/>
              <a:t>процесса.</a:t>
            </a:r>
            <a:endParaRPr lang="ru-RU" dirty="0"/>
          </a:p>
          <a:p>
            <a:pPr marL="285750" indent="-28575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Char char="•"/>
            </a:pPr>
            <a:endParaRPr lang="ru-RU" altLang="ru-RU" dirty="0" smtClean="0">
              <a:solidFill>
                <a:schemeClr val="tx1">
                  <a:lumMod val="95000"/>
                  <a:lumOff val="5000"/>
                </a:schemeClr>
              </a:solidFill>
              <a:ea typeface="Times New Roman" panose="02020603050405020304" pitchFamily="18" charset="0"/>
            </a:endParaRPr>
          </a:p>
        </p:txBody>
      </p:sp>
      <p:sp>
        <p:nvSpPr>
          <p:cNvPr id="8" name="Прямоугольник 7" descr="https://www.napishem.ru/wp-content/themes/napishem/images/handbook/books.svg"/>
          <p:cNvSpPr>
            <a:spLocks noChangeAspect="1" noChangeArrowheads="1"/>
          </p:cNvSpPr>
          <p:nvPr/>
        </p:nvSpPr>
        <p:spPr bwMode="auto">
          <a:xfrm>
            <a:off x="0" y="-1"/>
            <a:ext cx="304800" cy="138853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rot="0" vert="horz" wrap="square" lIns="91440" tIns="45720" rIns="91440" bIns="45720" anchor="t" anchorCtr="0" upright="1">
            <a:noAutofit/>
          </a:bodyPr>
          <a:lstStyle/>
          <a:p>
            <a:endParaRPr lang="ru-RU"/>
          </a:p>
        </p:txBody>
      </p:sp>
      <p:sp>
        <p:nvSpPr>
          <p:cNvPr id="9" name="Rectangle 3"/>
          <p:cNvSpPr>
            <a:spLocks noChangeArrowheads="1"/>
          </p:cNvSpPr>
          <p:nvPr/>
        </p:nvSpPr>
        <p:spPr bwMode="auto">
          <a:xfrm>
            <a:off x="447260" y="5683137"/>
            <a:ext cx="219932" cy="246221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tabLst>
                <a:tab pos="457200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tabLst>
                <a:tab pos="457200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tabLst>
                <a:tab pos="457200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tabLst>
                <a:tab pos="457200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tabLst>
                <a:tab pos="457200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tabLst>
                <a:tab pos="457200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tabLst>
                <a:tab pos="457200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tabLst>
                <a:tab pos="457200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tabLst>
                <a:tab pos="457200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457200" algn="l"/>
              </a:tabLst>
            </a:pPr>
            <a:r>
              <a:rPr kumimoji="0" lang="ru-RU" altLang="ru-RU" sz="1000" b="0" i="0" u="none" strike="noStrike" cap="none" normalizeH="0" baseline="0" dirty="0" smtClean="0">
                <a:ln>
                  <a:noFill/>
                </a:ln>
                <a:solidFill>
                  <a:srgbClr val="323232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.</a:t>
            </a:r>
            <a:endParaRPr kumimoji="0" lang="ru-RU" altLang="ru-RU" sz="1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60678848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B14D46C-1D23-8547-BB33-F0756F88924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dirty="0" smtClean="0"/>
              <a:t>Аспекты применения ИКТ</a:t>
            </a:r>
            <a:endParaRPr lang="en-UA" dirty="0"/>
          </a:p>
        </p:txBody>
      </p:sp>
      <p:grpSp>
        <p:nvGrpSpPr>
          <p:cNvPr id="28" name="Group 27">
            <a:extLst>
              <a:ext uri="{FF2B5EF4-FFF2-40B4-BE49-F238E27FC236}">
                <a16:creationId xmlns:a16="http://schemas.microsoft.com/office/drawing/2014/main" id="{337F1E8C-CCA6-A04A-BE4C-390CB0637223}"/>
              </a:ext>
            </a:extLst>
          </p:cNvPr>
          <p:cNvGrpSpPr/>
          <p:nvPr/>
        </p:nvGrpSpPr>
        <p:grpSpPr>
          <a:xfrm>
            <a:off x="3978831" y="1139113"/>
            <a:ext cx="4936569" cy="2524160"/>
            <a:chOff x="3527801" y="2484657"/>
            <a:chExt cx="5387600" cy="2777714"/>
          </a:xfrm>
        </p:grpSpPr>
        <p:sp>
          <p:nvSpPr>
            <p:cNvPr id="29" name="Pentagon 28">
              <a:extLst>
                <a:ext uri="{FF2B5EF4-FFF2-40B4-BE49-F238E27FC236}">
                  <a16:creationId xmlns:a16="http://schemas.microsoft.com/office/drawing/2014/main" id="{17F7CA73-B8BA-4347-AB3E-97AD0F58A82D}"/>
                </a:ext>
              </a:extLst>
            </p:cNvPr>
            <p:cNvSpPr/>
            <p:nvPr/>
          </p:nvSpPr>
          <p:spPr>
            <a:xfrm rot="7160031" flipH="1">
              <a:off x="7145427" y="3464265"/>
              <a:ext cx="2749581" cy="790366"/>
            </a:xfrm>
            <a:prstGeom prst="homePlate">
              <a:avLst>
                <a:gd name="adj" fmla="val 64512"/>
              </a:avLst>
            </a:prstGeom>
            <a:solidFill>
              <a:schemeClr val="accent5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cs typeface="+mn-ea"/>
                <a:sym typeface="+mn-lt"/>
              </a:endParaRPr>
            </a:p>
          </p:txBody>
        </p:sp>
        <p:sp>
          <p:nvSpPr>
            <p:cNvPr id="30" name="Round Diagonal Corner Rectangle 2">
              <a:extLst>
                <a:ext uri="{FF2B5EF4-FFF2-40B4-BE49-F238E27FC236}">
                  <a16:creationId xmlns:a16="http://schemas.microsoft.com/office/drawing/2014/main" id="{AAD68538-27B5-DE4F-A381-677119F0AEFA}"/>
                </a:ext>
              </a:extLst>
            </p:cNvPr>
            <p:cNvSpPr/>
            <p:nvPr/>
          </p:nvSpPr>
          <p:spPr>
            <a:xfrm rot="5400000">
              <a:off x="2892063" y="3761832"/>
              <a:ext cx="2125467" cy="853991"/>
            </a:xfrm>
            <a:prstGeom prst="round2DiagRect">
              <a:avLst>
                <a:gd name="adj1" fmla="val 33219"/>
                <a:gd name="adj2" fmla="val 0"/>
              </a:avLst>
            </a:pr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endParaRPr lang="en-US" sz="2400" dirty="0">
                <a:cs typeface="+mn-ea"/>
                <a:sym typeface="+mn-lt"/>
              </a:endParaRPr>
            </a:p>
          </p:txBody>
        </p:sp>
        <p:sp>
          <p:nvSpPr>
            <p:cNvPr id="31" name="Parallelogram 30">
              <a:extLst>
                <a:ext uri="{FF2B5EF4-FFF2-40B4-BE49-F238E27FC236}">
                  <a16:creationId xmlns:a16="http://schemas.microsoft.com/office/drawing/2014/main" id="{5A9DE337-FF03-7A40-A335-4A73F577294E}"/>
                </a:ext>
              </a:extLst>
            </p:cNvPr>
            <p:cNvSpPr/>
            <p:nvPr/>
          </p:nvSpPr>
          <p:spPr>
            <a:xfrm rot="5400000" flipH="1">
              <a:off x="3438139" y="3880910"/>
              <a:ext cx="2314306" cy="426997"/>
            </a:xfrm>
            <a:prstGeom prst="parallelogram">
              <a:avLst>
                <a:gd name="adj" fmla="val 217202"/>
              </a:avLst>
            </a:prstGeom>
            <a:solidFill>
              <a:schemeClr val="accent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cs typeface="+mn-ea"/>
                <a:sym typeface="+mn-lt"/>
              </a:endParaRPr>
            </a:p>
          </p:txBody>
        </p:sp>
        <p:sp>
          <p:nvSpPr>
            <p:cNvPr id="32" name="Round Diagonal Corner Rectangle 5">
              <a:extLst>
                <a:ext uri="{FF2B5EF4-FFF2-40B4-BE49-F238E27FC236}">
                  <a16:creationId xmlns:a16="http://schemas.microsoft.com/office/drawing/2014/main" id="{C931EF24-D658-F84F-BE78-48225041671C}"/>
                </a:ext>
              </a:extLst>
            </p:cNvPr>
            <p:cNvSpPr/>
            <p:nvPr/>
          </p:nvSpPr>
          <p:spPr>
            <a:xfrm rot="5400000">
              <a:off x="5246982" y="3572991"/>
              <a:ext cx="2503152" cy="853991"/>
            </a:xfrm>
            <a:prstGeom prst="round2DiagRect">
              <a:avLst>
                <a:gd name="adj1" fmla="val 33219"/>
                <a:gd name="adj2" fmla="val 0"/>
              </a:avLst>
            </a:prstGeom>
            <a:solidFill>
              <a:schemeClr val="accent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endParaRPr lang="en-US" sz="2400" dirty="0">
                <a:cs typeface="+mn-ea"/>
                <a:sym typeface="+mn-lt"/>
              </a:endParaRPr>
            </a:p>
          </p:txBody>
        </p:sp>
        <p:sp>
          <p:nvSpPr>
            <p:cNvPr id="58" name="Round Diagonal Corner Rectangle 6">
              <a:extLst>
                <a:ext uri="{FF2B5EF4-FFF2-40B4-BE49-F238E27FC236}">
                  <a16:creationId xmlns:a16="http://schemas.microsoft.com/office/drawing/2014/main" id="{A02FBC65-27AE-2841-8143-12DE686F67B8}"/>
                </a:ext>
              </a:extLst>
            </p:cNvPr>
            <p:cNvSpPr/>
            <p:nvPr/>
          </p:nvSpPr>
          <p:spPr>
            <a:xfrm rot="5400000">
              <a:off x="6416421" y="3478569"/>
              <a:ext cx="2691992" cy="853991"/>
            </a:xfrm>
            <a:prstGeom prst="round2DiagRect">
              <a:avLst>
                <a:gd name="adj1" fmla="val 33219"/>
                <a:gd name="adj2" fmla="val 0"/>
              </a:avLst>
            </a:prstGeom>
            <a:solidFill>
              <a:schemeClr val="accent5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endParaRPr lang="en-US" sz="2400" dirty="0">
                <a:cs typeface="+mn-ea"/>
                <a:sym typeface="+mn-lt"/>
              </a:endParaRPr>
            </a:p>
          </p:txBody>
        </p:sp>
        <p:sp>
          <p:nvSpPr>
            <p:cNvPr id="59" name="Parallelogram 58">
              <a:extLst>
                <a:ext uri="{FF2B5EF4-FFF2-40B4-BE49-F238E27FC236}">
                  <a16:creationId xmlns:a16="http://schemas.microsoft.com/office/drawing/2014/main" id="{401C0AA7-B114-3B47-A43D-1066958201C0}"/>
                </a:ext>
              </a:extLst>
            </p:cNvPr>
            <p:cNvSpPr/>
            <p:nvPr/>
          </p:nvSpPr>
          <p:spPr>
            <a:xfrm rot="5400000" flipH="1">
              <a:off x="5781179" y="3693378"/>
              <a:ext cx="2694618" cy="426997"/>
            </a:xfrm>
            <a:prstGeom prst="parallelogram">
              <a:avLst>
                <a:gd name="adj" fmla="val 254198"/>
              </a:avLst>
            </a:prstGeom>
            <a:solidFill>
              <a:schemeClr val="accent4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cs typeface="+mn-ea"/>
                <a:sym typeface="+mn-lt"/>
              </a:endParaRPr>
            </a:p>
          </p:txBody>
        </p:sp>
        <p:sp>
          <p:nvSpPr>
            <p:cNvPr id="60" name="Parallelogram 59">
              <a:extLst>
                <a:ext uri="{FF2B5EF4-FFF2-40B4-BE49-F238E27FC236}">
                  <a16:creationId xmlns:a16="http://schemas.microsoft.com/office/drawing/2014/main" id="{EAFC2D89-D68F-6F4B-8711-D3271EF8728F}"/>
                </a:ext>
              </a:extLst>
            </p:cNvPr>
            <p:cNvSpPr/>
            <p:nvPr/>
          </p:nvSpPr>
          <p:spPr>
            <a:xfrm rot="5400000" flipH="1">
              <a:off x="4606157" y="3791892"/>
              <a:ext cx="2513961" cy="426997"/>
            </a:xfrm>
            <a:prstGeom prst="parallelogram">
              <a:avLst>
                <a:gd name="adj" fmla="val 221414"/>
              </a:avLst>
            </a:prstGeom>
            <a:solidFill>
              <a:schemeClr val="accent2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cs typeface="+mn-ea"/>
                <a:sym typeface="+mn-lt"/>
              </a:endParaRPr>
            </a:p>
          </p:txBody>
        </p:sp>
        <p:sp>
          <p:nvSpPr>
            <p:cNvPr id="61" name="Round Diagonal Corner Rectangle 4">
              <a:extLst>
                <a:ext uri="{FF2B5EF4-FFF2-40B4-BE49-F238E27FC236}">
                  <a16:creationId xmlns:a16="http://schemas.microsoft.com/office/drawing/2014/main" id="{EEF71901-723B-2F4A-A537-E8F8B544C460}"/>
                </a:ext>
              </a:extLst>
            </p:cNvPr>
            <p:cNvSpPr/>
            <p:nvPr/>
          </p:nvSpPr>
          <p:spPr>
            <a:xfrm rot="5400000">
              <a:off x="4078633" y="3667411"/>
              <a:ext cx="2314308" cy="853991"/>
            </a:xfrm>
            <a:prstGeom prst="round2DiagRect">
              <a:avLst>
                <a:gd name="adj1" fmla="val 33219"/>
                <a:gd name="adj2" fmla="val 0"/>
              </a:avLst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endParaRPr lang="en-US" sz="2400" dirty="0">
                <a:cs typeface="+mn-ea"/>
                <a:sym typeface="+mn-lt"/>
              </a:endParaRPr>
            </a:p>
          </p:txBody>
        </p:sp>
        <p:grpSp>
          <p:nvGrpSpPr>
            <p:cNvPr id="62" name="Group 75">
              <a:extLst>
                <a:ext uri="{FF2B5EF4-FFF2-40B4-BE49-F238E27FC236}">
                  <a16:creationId xmlns:a16="http://schemas.microsoft.com/office/drawing/2014/main" id="{DEE82281-4F85-C74D-B4D4-118E43985DE1}"/>
                </a:ext>
              </a:extLst>
            </p:cNvPr>
            <p:cNvGrpSpPr/>
            <p:nvPr/>
          </p:nvGrpSpPr>
          <p:grpSpPr>
            <a:xfrm>
              <a:off x="3717451" y="3392170"/>
              <a:ext cx="474691" cy="462672"/>
              <a:chOff x="4080141" y="798258"/>
              <a:chExt cx="328062" cy="319755"/>
            </a:xfrm>
            <a:solidFill>
              <a:schemeClr val="accent1">
                <a:lumMod val="20000"/>
                <a:lumOff val="80000"/>
              </a:schemeClr>
            </a:solidFill>
          </p:grpSpPr>
          <p:sp>
            <p:nvSpPr>
              <p:cNvPr id="73" name="Freeform 76">
                <a:extLst>
                  <a:ext uri="{FF2B5EF4-FFF2-40B4-BE49-F238E27FC236}">
                    <a16:creationId xmlns:a16="http://schemas.microsoft.com/office/drawing/2014/main" id="{098BB2D1-DBE2-BF42-9295-14D96AB72EC9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4080141" y="823174"/>
                <a:ext cx="294839" cy="294839"/>
              </a:xfrm>
              <a:custGeom>
                <a:avLst/>
                <a:gdLst/>
                <a:ahLst/>
                <a:cxnLst>
                  <a:cxn ang="0">
                    <a:pos x="141" y="141"/>
                  </a:cxn>
                  <a:cxn ang="0">
                    <a:pos x="284" y="141"/>
                  </a:cxn>
                  <a:cxn ang="0">
                    <a:pos x="284" y="141"/>
                  </a:cxn>
                  <a:cxn ang="0">
                    <a:pos x="283" y="156"/>
                  </a:cxn>
                  <a:cxn ang="0">
                    <a:pos x="281" y="170"/>
                  </a:cxn>
                  <a:cxn ang="0">
                    <a:pos x="277" y="185"/>
                  </a:cxn>
                  <a:cxn ang="0">
                    <a:pos x="274" y="197"/>
                  </a:cxn>
                  <a:cxn ang="0">
                    <a:pos x="266" y="210"/>
                  </a:cxn>
                  <a:cxn ang="0">
                    <a:pos x="259" y="221"/>
                  </a:cxn>
                  <a:cxn ang="0">
                    <a:pos x="252" y="232"/>
                  </a:cxn>
                  <a:cxn ang="0">
                    <a:pos x="243" y="243"/>
                  </a:cxn>
                  <a:cxn ang="0">
                    <a:pos x="232" y="252"/>
                  </a:cxn>
                  <a:cxn ang="0">
                    <a:pos x="221" y="259"/>
                  </a:cxn>
                  <a:cxn ang="0">
                    <a:pos x="210" y="266"/>
                  </a:cxn>
                  <a:cxn ang="0">
                    <a:pos x="197" y="273"/>
                  </a:cxn>
                  <a:cxn ang="0">
                    <a:pos x="185" y="277"/>
                  </a:cxn>
                  <a:cxn ang="0">
                    <a:pos x="170" y="281"/>
                  </a:cxn>
                  <a:cxn ang="0">
                    <a:pos x="156" y="283"/>
                  </a:cxn>
                  <a:cxn ang="0">
                    <a:pos x="141" y="284"/>
                  </a:cxn>
                  <a:cxn ang="0">
                    <a:pos x="141" y="284"/>
                  </a:cxn>
                  <a:cxn ang="0">
                    <a:pos x="127" y="283"/>
                  </a:cxn>
                  <a:cxn ang="0">
                    <a:pos x="112" y="281"/>
                  </a:cxn>
                  <a:cxn ang="0">
                    <a:pos x="100" y="277"/>
                  </a:cxn>
                  <a:cxn ang="0">
                    <a:pos x="87" y="273"/>
                  </a:cxn>
                  <a:cxn ang="0">
                    <a:pos x="74" y="266"/>
                  </a:cxn>
                  <a:cxn ang="0">
                    <a:pos x="62" y="259"/>
                  </a:cxn>
                  <a:cxn ang="0">
                    <a:pos x="51" y="252"/>
                  </a:cxn>
                  <a:cxn ang="0">
                    <a:pos x="42" y="243"/>
                  </a:cxn>
                  <a:cxn ang="0">
                    <a:pos x="33" y="232"/>
                  </a:cxn>
                  <a:cxn ang="0">
                    <a:pos x="23" y="221"/>
                  </a:cxn>
                  <a:cxn ang="0">
                    <a:pos x="16" y="210"/>
                  </a:cxn>
                  <a:cxn ang="0">
                    <a:pos x="11" y="197"/>
                  </a:cxn>
                  <a:cxn ang="0">
                    <a:pos x="5" y="185"/>
                  </a:cxn>
                  <a:cxn ang="0">
                    <a:pos x="2" y="170"/>
                  </a:cxn>
                  <a:cxn ang="0">
                    <a:pos x="0" y="156"/>
                  </a:cxn>
                  <a:cxn ang="0">
                    <a:pos x="0" y="141"/>
                  </a:cxn>
                  <a:cxn ang="0">
                    <a:pos x="0" y="141"/>
                  </a:cxn>
                  <a:cxn ang="0">
                    <a:pos x="0" y="127"/>
                  </a:cxn>
                  <a:cxn ang="0">
                    <a:pos x="2" y="114"/>
                  </a:cxn>
                  <a:cxn ang="0">
                    <a:pos x="5" y="99"/>
                  </a:cxn>
                  <a:cxn ang="0">
                    <a:pos x="11" y="87"/>
                  </a:cxn>
                  <a:cxn ang="0">
                    <a:pos x="16" y="74"/>
                  </a:cxn>
                  <a:cxn ang="0">
                    <a:pos x="23" y="63"/>
                  </a:cxn>
                  <a:cxn ang="0">
                    <a:pos x="33" y="52"/>
                  </a:cxn>
                  <a:cxn ang="0">
                    <a:pos x="42" y="41"/>
                  </a:cxn>
                  <a:cxn ang="0">
                    <a:pos x="51" y="32"/>
                  </a:cxn>
                  <a:cxn ang="0">
                    <a:pos x="62" y="23"/>
                  </a:cxn>
                  <a:cxn ang="0">
                    <a:pos x="74" y="16"/>
                  </a:cxn>
                  <a:cxn ang="0">
                    <a:pos x="87" y="11"/>
                  </a:cxn>
                  <a:cxn ang="0">
                    <a:pos x="100" y="7"/>
                  </a:cxn>
                  <a:cxn ang="0">
                    <a:pos x="112" y="3"/>
                  </a:cxn>
                  <a:cxn ang="0">
                    <a:pos x="127" y="0"/>
                  </a:cxn>
                  <a:cxn ang="0">
                    <a:pos x="141" y="0"/>
                  </a:cxn>
                  <a:cxn ang="0">
                    <a:pos x="141" y="141"/>
                  </a:cxn>
                </a:cxnLst>
                <a:rect l="0" t="0" r="r" b="b"/>
                <a:pathLst>
                  <a:path w="284" h="284">
                    <a:moveTo>
                      <a:pt x="141" y="141"/>
                    </a:moveTo>
                    <a:lnTo>
                      <a:pt x="284" y="141"/>
                    </a:lnTo>
                    <a:lnTo>
                      <a:pt x="284" y="141"/>
                    </a:lnTo>
                    <a:lnTo>
                      <a:pt x="283" y="156"/>
                    </a:lnTo>
                    <a:lnTo>
                      <a:pt x="281" y="170"/>
                    </a:lnTo>
                    <a:lnTo>
                      <a:pt x="277" y="185"/>
                    </a:lnTo>
                    <a:lnTo>
                      <a:pt x="274" y="197"/>
                    </a:lnTo>
                    <a:lnTo>
                      <a:pt x="266" y="210"/>
                    </a:lnTo>
                    <a:lnTo>
                      <a:pt x="259" y="221"/>
                    </a:lnTo>
                    <a:lnTo>
                      <a:pt x="252" y="232"/>
                    </a:lnTo>
                    <a:lnTo>
                      <a:pt x="243" y="243"/>
                    </a:lnTo>
                    <a:lnTo>
                      <a:pt x="232" y="252"/>
                    </a:lnTo>
                    <a:lnTo>
                      <a:pt x="221" y="259"/>
                    </a:lnTo>
                    <a:lnTo>
                      <a:pt x="210" y="266"/>
                    </a:lnTo>
                    <a:lnTo>
                      <a:pt x="197" y="273"/>
                    </a:lnTo>
                    <a:lnTo>
                      <a:pt x="185" y="277"/>
                    </a:lnTo>
                    <a:lnTo>
                      <a:pt x="170" y="281"/>
                    </a:lnTo>
                    <a:lnTo>
                      <a:pt x="156" y="283"/>
                    </a:lnTo>
                    <a:lnTo>
                      <a:pt x="141" y="284"/>
                    </a:lnTo>
                    <a:lnTo>
                      <a:pt x="141" y="284"/>
                    </a:lnTo>
                    <a:lnTo>
                      <a:pt x="127" y="283"/>
                    </a:lnTo>
                    <a:lnTo>
                      <a:pt x="112" y="281"/>
                    </a:lnTo>
                    <a:lnTo>
                      <a:pt x="100" y="277"/>
                    </a:lnTo>
                    <a:lnTo>
                      <a:pt x="87" y="273"/>
                    </a:lnTo>
                    <a:lnTo>
                      <a:pt x="74" y="266"/>
                    </a:lnTo>
                    <a:lnTo>
                      <a:pt x="62" y="259"/>
                    </a:lnTo>
                    <a:lnTo>
                      <a:pt x="51" y="252"/>
                    </a:lnTo>
                    <a:lnTo>
                      <a:pt x="42" y="243"/>
                    </a:lnTo>
                    <a:lnTo>
                      <a:pt x="33" y="232"/>
                    </a:lnTo>
                    <a:lnTo>
                      <a:pt x="23" y="221"/>
                    </a:lnTo>
                    <a:lnTo>
                      <a:pt x="16" y="210"/>
                    </a:lnTo>
                    <a:lnTo>
                      <a:pt x="11" y="197"/>
                    </a:lnTo>
                    <a:lnTo>
                      <a:pt x="5" y="185"/>
                    </a:lnTo>
                    <a:lnTo>
                      <a:pt x="2" y="170"/>
                    </a:lnTo>
                    <a:lnTo>
                      <a:pt x="0" y="156"/>
                    </a:lnTo>
                    <a:lnTo>
                      <a:pt x="0" y="141"/>
                    </a:lnTo>
                    <a:lnTo>
                      <a:pt x="0" y="141"/>
                    </a:lnTo>
                    <a:lnTo>
                      <a:pt x="0" y="127"/>
                    </a:lnTo>
                    <a:lnTo>
                      <a:pt x="2" y="114"/>
                    </a:lnTo>
                    <a:lnTo>
                      <a:pt x="5" y="99"/>
                    </a:lnTo>
                    <a:lnTo>
                      <a:pt x="11" y="87"/>
                    </a:lnTo>
                    <a:lnTo>
                      <a:pt x="16" y="74"/>
                    </a:lnTo>
                    <a:lnTo>
                      <a:pt x="23" y="63"/>
                    </a:lnTo>
                    <a:lnTo>
                      <a:pt x="33" y="52"/>
                    </a:lnTo>
                    <a:lnTo>
                      <a:pt x="42" y="41"/>
                    </a:lnTo>
                    <a:lnTo>
                      <a:pt x="51" y="32"/>
                    </a:lnTo>
                    <a:lnTo>
                      <a:pt x="62" y="23"/>
                    </a:lnTo>
                    <a:lnTo>
                      <a:pt x="74" y="16"/>
                    </a:lnTo>
                    <a:lnTo>
                      <a:pt x="87" y="11"/>
                    </a:lnTo>
                    <a:lnTo>
                      <a:pt x="100" y="7"/>
                    </a:lnTo>
                    <a:lnTo>
                      <a:pt x="112" y="3"/>
                    </a:lnTo>
                    <a:lnTo>
                      <a:pt x="127" y="0"/>
                    </a:lnTo>
                    <a:lnTo>
                      <a:pt x="141" y="0"/>
                    </a:lnTo>
                    <a:lnTo>
                      <a:pt x="141" y="141"/>
                    </a:lnTo>
                    <a:close/>
                  </a:path>
                </a:pathLst>
              </a:custGeom>
              <a:grpFill/>
              <a:ln w="9525">
                <a:noFill/>
                <a:round/>
                <a:headEnd/>
                <a:tailEnd/>
              </a:ln>
            </p:spPr>
            <p:txBody>
              <a:bodyPr vert="horz" wrap="square" lIns="121920" tIns="60960" rIns="121920" bIns="6096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2400" dirty="0">
                  <a:cs typeface="+mn-ea"/>
                  <a:sym typeface="+mn-lt"/>
                </a:endParaRPr>
              </a:p>
            </p:txBody>
          </p:sp>
          <p:sp>
            <p:nvSpPr>
              <p:cNvPr id="74" name="Freeform 77">
                <a:extLst>
                  <a:ext uri="{FF2B5EF4-FFF2-40B4-BE49-F238E27FC236}">
                    <a16:creationId xmlns:a16="http://schemas.microsoft.com/office/drawing/2014/main" id="{013AAB2F-CEC4-264C-AC9E-F58F5183C3E5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4260783" y="798258"/>
                <a:ext cx="147420" cy="147420"/>
              </a:xfrm>
              <a:custGeom>
                <a:avLst/>
                <a:gdLst/>
                <a:ahLst/>
                <a:cxnLst>
                  <a:cxn ang="0">
                    <a:pos x="0" y="142"/>
                  </a:cxn>
                  <a:cxn ang="0">
                    <a:pos x="141" y="142"/>
                  </a:cxn>
                  <a:cxn ang="0">
                    <a:pos x="141" y="142"/>
                  </a:cxn>
                  <a:cxn ang="0">
                    <a:pos x="141" y="127"/>
                  </a:cxn>
                  <a:cxn ang="0">
                    <a:pos x="139" y="113"/>
                  </a:cxn>
                  <a:cxn ang="0">
                    <a:pos x="136" y="100"/>
                  </a:cxn>
                  <a:cxn ang="0">
                    <a:pos x="130" y="87"/>
                  </a:cxn>
                  <a:cxn ang="0">
                    <a:pos x="125" y="74"/>
                  </a:cxn>
                  <a:cxn ang="0">
                    <a:pos x="118" y="62"/>
                  </a:cxn>
                  <a:cxn ang="0">
                    <a:pos x="109" y="51"/>
                  </a:cxn>
                  <a:cxn ang="0">
                    <a:pos x="100" y="42"/>
                  </a:cxn>
                  <a:cxn ang="0">
                    <a:pos x="91" y="33"/>
                  </a:cxn>
                  <a:cxn ang="0">
                    <a:pos x="80" y="24"/>
                  </a:cxn>
                  <a:cxn ang="0">
                    <a:pos x="67" y="16"/>
                  </a:cxn>
                  <a:cxn ang="0">
                    <a:pos x="54" y="11"/>
                  </a:cxn>
                  <a:cxn ang="0">
                    <a:pos x="42" y="6"/>
                  </a:cxn>
                  <a:cxn ang="0">
                    <a:pos x="29" y="2"/>
                  </a:cxn>
                  <a:cxn ang="0">
                    <a:pos x="14" y="0"/>
                  </a:cxn>
                  <a:cxn ang="0">
                    <a:pos x="0" y="0"/>
                  </a:cxn>
                  <a:cxn ang="0">
                    <a:pos x="0" y="142"/>
                  </a:cxn>
                </a:cxnLst>
                <a:rect l="0" t="0" r="r" b="b"/>
                <a:pathLst>
                  <a:path w="141" h="142">
                    <a:moveTo>
                      <a:pt x="0" y="142"/>
                    </a:moveTo>
                    <a:lnTo>
                      <a:pt x="141" y="142"/>
                    </a:lnTo>
                    <a:lnTo>
                      <a:pt x="141" y="142"/>
                    </a:lnTo>
                    <a:lnTo>
                      <a:pt x="141" y="127"/>
                    </a:lnTo>
                    <a:lnTo>
                      <a:pt x="139" y="113"/>
                    </a:lnTo>
                    <a:lnTo>
                      <a:pt x="136" y="100"/>
                    </a:lnTo>
                    <a:lnTo>
                      <a:pt x="130" y="87"/>
                    </a:lnTo>
                    <a:lnTo>
                      <a:pt x="125" y="74"/>
                    </a:lnTo>
                    <a:lnTo>
                      <a:pt x="118" y="62"/>
                    </a:lnTo>
                    <a:lnTo>
                      <a:pt x="109" y="51"/>
                    </a:lnTo>
                    <a:lnTo>
                      <a:pt x="100" y="42"/>
                    </a:lnTo>
                    <a:lnTo>
                      <a:pt x="91" y="33"/>
                    </a:lnTo>
                    <a:lnTo>
                      <a:pt x="80" y="24"/>
                    </a:lnTo>
                    <a:lnTo>
                      <a:pt x="67" y="16"/>
                    </a:lnTo>
                    <a:lnTo>
                      <a:pt x="54" y="11"/>
                    </a:lnTo>
                    <a:lnTo>
                      <a:pt x="42" y="6"/>
                    </a:lnTo>
                    <a:lnTo>
                      <a:pt x="29" y="2"/>
                    </a:lnTo>
                    <a:lnTo>
                      <a:pt x="14" y="0"/>
                    </a:lnTo>
                    <a:lnTo>
                      <a:pt x="0" y="0"/>
                    </a:lnTo>
                    <a:lnTo>
                      <a:pt x="0" y="142"/>
                    </a:lnTo>
                    <a:close/>
                  </a:path>
                </a:pathLst>
              </a:custGeom>
              <a:grpFill/>
              <a:ln w="9525">
                <a:noFill/>
                <a:round/>
                <a:headEnd/>
                <a:tailEnd/>
              </a:ln>
            </p:spPr>
            <p:txBody>
              <a:bodyPr vert="horz" wrap="square" lIns="121920" tIns="60960" rIns="121920" bIns="6096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2400" dirty="0">
                  <a:cs typeface="+mn-ea"/>
                  <a:sym typeface="+mn-lt"/>
                </a:endParaRPr>
              </a:p>
            </p:txBody>
          </p:sp>
        </p:grpSp>
        <p:sp>
          <p:nvSpPr>
            <p:cNvPr id="63" name="TextBox 62">
              <a:extLst>
                <a:ext uri="{FF2B5EF4-FFF2-40B4-BE49-F238E27FC236}">
                  <a16:creationId xmlns:a16="http://schemas.microsoft.com/office/drawing/2014/main" id="{D37DDF0E-50B8-DD44-BFA9-DAF7BF4CAAB4}"/>
                </a:ext>
              </a:extLst>
            </p:cNvPr>
            <p:cNvSpPr txBox="1"/>
            <p:nvPr/>
          </p:nvSpPr>
          <p:spPr>
            <a:xfrm>
              <a:off x="3550006" y="4503846"/>
              <a:ext cx="809580" cy="584775"/>
            </a:xfrm>
            <a:prstGeom prst="rect">
              <a:avLst/>
            </a:prstGeom>
            <a:noFill/>
          </p:spPr>
          <p:txBody>
            <a:bodyPr wrap="square" rtlCol="0" anchor="b">
              <a:spAutoFit/>
            </a:bodyPr>
            <a:lstStyle/>
            <a:p>
              <a:pPr algn="ctr"/>
              <a:r>
                <a:rPr lang="en-US" sz="3200" dirty="0">
                  <a:solidFill>
                    <a:schemeClr val="accent1">
                      <a:lumMod val="20000"/>
                      <a:lumOff val="80000"/>
                    </a:schemeClr>
                  </a:solidFill>
                  <a:cs typeface="+mn-ea"/>
                  <a:sym typeface="+mn-lt"/>
                </a:rPr>
                <a:t>01</a:t>
              </a:r>
            </a:p>
          </p:txBody>
        </p:sp>
        <p:sp>
          <p:nvSpPr>
            <p:cNvPr id="64" name="TextBox 63">
              <a:extLst>
                <a:ext uri="{FF2B5EF4-FFF2-40B4-BE49-F238E27FC236}">
                  <a16:creationId xmlns:a16="http://schemas.microsoft.com/office/drawing/2014/main" id="{46E07405-729C-C547-AF05-9474D98885B3}"/>
                </a:ext>
              </a:extLst>
            </p:cNvPr>
            <p:cNvSpPr txBox="1"/>
            <p:nvPr/>
          </p:nvSpPr>
          <p:spPr>
            <a:xfrm>
              <a:off x="4830997" y="4503846"/>
              <a:ext cx="809580" cy="584775"/>
            </a:xfrm>
            <a:prstGeom prst="rect">
              <a:avLst/>
            </a:prstGeom>
            <a:noFill/>
          </p:spPr>
          <p:txBody>
            <a:bodyPr wrap="square" rtlCol="0" anchor="b">
              <a:spAutoFit/>
            </a:bodyPr>
            <a:lstStyle/>
            <a:p>
              <a:pPr algn="ctr"/>
              <a:r>
                <a:rPr lang="en-US" sz="3200" dirty="0">
                  <a:solidFill>
                    <a:schemeClr val="accent2">
                      <a:lumMod val="20000"/>
                      <a:lumOff val="80000"/>
                    </a:schemeClr>
                  </a:solidFill>
                  <a:cs typeface="+mn-ea"/>
                  <a:sym typeface="+mn-lt"/>
                </a:rPr>
                <a:t>02</a:t>
              </a:r>
            </a:p>
          </p:txBody>
        </p:sp>
        <p:sp>
          <p:nvSpPr>
            <p:cNvPr id="65" name="TextBox 64">
              <a:extLst>
                <a:ext uri="{FF2B5EF4-FFF2-40B4-BE49-F238E27FC236}">
                  <a16:creationId xmlns:a16="http://schemas.microsoft.com/office/drawing/2014/main" id="{9291457F-6252-3B47-BDE1-A87AFF0E8A81}"/>
                </a:ext>
              </a:extLst>
            </p:cNvPr>
            <p:cNvSpPr txBox="1"/>
            <p:nvPr/>
          </p:nvSpPr>
          <p:spPr>
            <a:xfrm>
              <a:off x="6093768" y="4503846"/>
              <a:ext cx="809580" cy="584775"/>
            </a:xfrm>
            <a:prstGeom prst="rect">
              <a:avLst/>
            </a:prstGeom>
            <a:noFill/>
          </p:spPr>
          <p:txBody>
            <a:bodyPr wrap="square" rtlCol="0" anchor="b">
              <a:spAutoFit/>
            </a:bodyPr>
            <a:lstStyle/>
            <a:p>
              <a:pPr algn="ctr"/>
              <a:r>
                <a:rPr lang="en-US" sz="3200" dirty="0">
                  <a:solidFill>
                    <a:schemeClr val="accent4">
                      <a:lumMod val="20000"/>
                      <a:lumOff val="80000"/>
                    </a:schemeClr>
                  </a:solidFill>
                  <a:cs typeface="+mn-ea"/>
                  <a:sym typeface="+mn-lt"/>
                </a:rPr>
                <a:t>03</a:t>
              </a:r>
            </a:p>
          </p:txBody>
        </p:sp>
        <p:sp>
          <p:nvSpPr>
            <p:cNvPr id="66" name="TextBox 65">
              <a:extLst>
                <a:ext uri="{FF2B5EF4-FFF2-40B4-BE49-F238E27FC236}">
                  <a16:creationId xmlns:a16="http://schemas.microsoft.com/office/drawing/2014/main" id="{5AF12843-227C-474A-9674-799694F4F4C2}"/>
                </a:ext>
              </a:extLst>
            </p:cNvPr>
            <p:cNvSpPr txBox="1"/>
            <p:nvPr/>
          </p:nvSpPr>
          <p:spPr>
            <a:xfrm>
              <a:off x="7357627" y="4503846"/>
              <a:ext cx="809580" cy="584775"/>
            </a:xfrm>
            <a:prstGeom prst="rect">
              <a:avLst/>
            </a:prstGeom>
            <a:noFill/>
          </p:spPr>
          <p:txBody>
            <a:bodyPr wrap="square" rtlCol="0" anchor="b">
              <a:spAutoFit/>
            </a:bodyPr>
            <a:lstStyle/>
            <a:p>
              <a:pPr algn="ctr"/>
              <a:r>
                <a:rPr lang="en-US" sz="3200" dirty="0">
                  <a:solidFill>
                    <a:schemeClr val="accent5">
                      <a:lumMod val="20000"/>
                      <a:lumOff val="80000"/>
                    </a:schemeClr>
                  </a:solidFill>
                  <a:cs typeface="+mn-ea"/>
                  <a:sym typeface="+mn-lt"/>
                </a:rPr>
                <a:t>04</a:t>
              </a:r>
            </a:p>
          </p:txBody>
        </p:sp>
        <p:sp>
          <p:nvSpPr>
            <p:cNvPr id="67" name="Freeform 99">
              <a:extLst>
                <a:ext uri="{FF2B5EF4-FFF2-40B4-BE49-F238E27FC236}">
                  <a16:creationId xmlns:a16="http://schemas.microsoft.com/office/drawing/2014/main" id="{1EF07E4A-7E8B-D944-8B42-38734ED20393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5055265" y="3211461"/>
              <a:ext cx="361046" cy="574728"/>
            </a:xfrm>
            <a:custGeom>
              <a:avLst/>
              <a:gdLst/>
              <a:ahLst/>
              <a:cxnLst>
                <a:cxn ang="0">
                  <a:pos x="98" y="0"/>
                </a:cxn>
                <a:cxn ang="0">
                  <a:pos x="60" y="7"/>
                </a:cxn>
                <a:cxn ang="0">
                  <a:pos x="29" y="27"/>
                </a:cxn>
                <a:cxn ang="0">
                  <a:pos x="7" y="59"/>
                </a:cxn>
                <a:cxn ang="0">
                  <a:pos x="0" y="98"/>
                </a:cxn>
                <a:cxn ang="0">
                  <a:pos x="0" y="116"/>
                </a:cxn>
                <a:cxn ang="0">
                  <a:pos x="9" y="154"/>
                </a:cxn>
                <a:cxn ang="0">
                  <a:pos x="31" y="208"/>
                </a:cxn>
                <a:cxn ang="0">
                  <a:pos x="67" y="270"/>
                </a:cxn>
                <a:cxn ang="0">
                  <a:pos x="98" y="311"/>
                </a:cxn>
                <a:cxn ang="0">
                  <a:pos x="112" y="291"/>
                </a:cxn>
                <a:cxn ang="0">
                  <a:pos x="147" y="241"/>
                </a:cxn>
                <a:cxn ang="0">
                  <a:pos x="180" y="172"/>
                </a:cxn>
                <a:cxn ang="0">
                  <a:pos x="190" y="134"/>
                </a:cxn>
                <a:cxn ang="0">
                  <a:pos x="196" y="98"/>
                </a:cxn>
                <a:cxn ang="0">
                  <a:pos x="194" y="78"/>
                </a:cxn>
                <a:cxn ang="0">
                  <a:pos x="178" y="41"/>
                </a:cxn>
                <a:cxn ang="0">
                  <a:pos x="152" y="16"/>
                </a:cxn>
                <a:cxn ang="0">
                  <a:pos x="118" y="1"/>
                </a:cxn>
                <a:cxn ang="0">
                  <a:pos x="98" y="0"/>
                </a:cxn>
                <a:cxn ang="0">
                  <a:pos x="98" y="157"/>
                </a:cxn>
                <a:cxn ang="0">
                  <a:pos x="74" y="152"/>
                </a:cxn>
                <a:cxn ang="0">
                  <a:pos x="54" y="139"/>
                </a:cxn>
                <a:cxn ang="0">
                  <a:pos x="42" y="119"/>
                </a:cxn>
                <a:cxn ang="0">
                  <a:pos x="38" y="98"/>
                </a:cxn>
                <a:cxn ang="0">
                  <a:pos x="38" y="85"/>
                </a:cxn>
                <a:cxn ang="0">
                  <a:pos x="47" y="63"/>
                </a:cxn>
                <a:cxn ang="0">
                  <a:pos x="64" y="47"/>
                </a:cxn>
                <a:cxn ang="0">
                  <a:pos x="85" y="38"/>
                </a:cxn>
                <a:cxn ang="0">
                  <a:pos x="98" y="36"/>
                </a:cxn>
                <a:cxn ang="0">
                  <a:pos x="122" y="41"/>
                </a:cxn>
                <a:cxn ang="0">
                  <a:pos x="140" y="54"/>
                </a:cxn>
                <a:cxn ang="0">
                  <a:pos x="152" y="74"/>
                </a:cxn>
                <a:cxn ang="0">
                  <a:pos x="158" y="98"/>
                </a:cxn>
                <a:cxn ang="0">
                  <a:pos x="156" y="108"/>
                </a:cxn>
                <a:cxn ang="0">
                  <a:pos x="147" y="130"/>
                </a:cxn>
                <a:cxn ang="0">
                  <a:pos x="131" y="146"/>
                </a:cxn>
                <a:cxn ang="0">
                  <a:pos x="109" y="156"/>
                </a:cxn>
                <a:cxn ang="0">
                  <a:pos x="98" y="157"/>
                </a:cxn>
                <a:cxn ang="0">
                  <a:pos x="60" y="98"/>
                </a:cxn>
                <a:cxn ang="0">
                  <a:pos x="62" y="112"/>
                </a:cxn>
                <a:cxn ang="0">
                  <a:pos x="71" y="123"/>
                </a:cxn>
                <a:cxn ang="0">
                  <a:pos x="83" y="132"/>
                </a:cxn>
                <a:cxn ang="0">
                  <a:pos x="98" y="134"/>
                </a:cxn>
                <a:cxn ang="0">
                  <a:pos x="105" y="134"/>
                </a:cxn>
                <a:cxn ang="0">
                  <a:pos x="118" y="128"/>
                </a:cxn>
                <a:cxn ang="0">
                  <a:pos x="129" y="117"/>
                </a:cxn>
                <a:cxn ang="0">
                  <a:pos x="134" y="105"/>
                </a:cxn>
                <a:cxn ang="0">
                  <a:pos x="136" y="98"/>
                </a:cxn>
                <a:cxn ang="0">
                  <a:pos x="132" y="81"/>
                </a:cxn>
                <a:cxn ang="0">
                  <a:pos x="125" y="70"/>
                </a:cxn>
                <a:cxn ang="0">
                  <a:pos x="112" y="61"/>
                </a:cxn>
                <a:cxn ang="0">
                  <a:pos x="98" y="59"/>
                </a:cxn>
                <a:cxn ang="0">
                  <a:pos x="89" y="59"/>
                </a:cxn>
                <a:cxn ang="0">
                  <a:pos x="76" y="65"/>
                </a:cxn>
                <a:cxn ang="0">
                  <a:pos x="65" y="76"/>
                </a:cxn>
                <a:cxn ang="0">
                  <a:pos x="60" y="88"/>
                </a:cxn>
                <a:cxn ang="0">
                  <a:pos x="60" y="98"/>
                </a:cxn>
              </a:cxnLst>
              <a:rect l="0" t="0" r="r" b="b"/>
              <a:pathLst>
                <a:path w="196" h="311">
                  <a:moveTo>
                    <a:pt x="98" y="0"/>
                  </a:moveTo>
                  <a:lnTo>
                    <a:pt x="98" y="0"/>
                  </a:lnTo>
                  <a:lnTo>
                    <a:pt x="78" y="1"/>
                  </a:lnTo>
                  <a:lnTo>
                    <a:pt x="60" y="7"/>
                  </a:lnTo>
                  <a:lnTo>
                    <a:pt x="44" y="16"/>
                  </a:lnTo>
                  <a:lnTo>
                    <a:pt x="29" y="27"/>
                  </a:lnTo>
                  <a:lnTo>
                    <a:pt x="16" y="41"/>
                  </a:lnTo>
                  <a:lnTo>
                    <a:pt x="7" y="59"/>
                  </a:lnTo>
                  <a:lnTo>
                    <a:pt x="2" y="78"/>
                  </a:lnTo>
                  <a:lnTo>
                    <a:pt x="0" y="98"/>
                  </a:lnTo>
                  <a:lnTo>
                    <a:pt x="0" y="98"/>
                  </a:lnTo>
                  <a:lnTo>
                    <a:pt x="0" y="116"/>
                  </a:lnTo>
                  <a:lnTo>
                    <a:pt x="4" y="134"/>
                  </a:lnTo>
                  <a:lnTo>
                    <a:pt x="9" y="154"/>
                  </a:lnTo>
                  <a:lnTo>
                    <a:pt x="15" y="172"/>
                  </a:lnTo>
                  <a:lnTo>
                    <a:pt x="31" y="208"/>
                  </a:lnTo>
                  <a:lnTo>
                    <a:pt x="49" y="241"/>
                  </a:lnTo>
                  <a:lnTo>
                    <a:pt x="67" y="270"/>
                  </a:lnTo>
                  <a:lnTo>
                    <a:pt x="82" y="291"/>
                  </a:lnTo>
                  <a:lnTo>
                    <a:pt x="98" y="311"/>
                  </a:lnTo>
                  <a:lnTo>
                    <a:pt x="98" y="311"/>
                  </a:lnTo>
                  <a:lnTo>
                    <a:pt x="112" y="291"/>
                  </a:lnTo>
                  <a:lnTo>
                    <a:pt x="129" y="270"/>
                  </a:lnTo>
                  <a:lnTo>
                    <a:pt x="147" y="241"/>
                  </a:lnTo>
                  <a:lnTo>
                    <a:pt x="165" y="208"/>
                  </a:lnTo>
                  <a:lnTo>
                    <a:pt x="180" y="172"/>
                  </a:lnTo>
                  <a:lnTo>
                    <a:pt x="187" y="154"/>
                  </a:lnTo>
                  <a:lnTo>
                    <a:pt x="190" y="134"/>
                  </a:lnTo>
                  <a:lnTo>
                    <a:pt x="194" y="116"/>
                  </a:lnTo>
                  <a:lnTo>
                    <a:pt x="196" y="98"/>
                  </a:lnTo>
                  <a:lnTo>
                    <a:pt x="196" y="98"/>
                  </a:lnTo>
                  <a:lnTo>
                    <a:pt x="194" y="78"/>
                  </a:lnTo>
                  <a:lnTo>
                    <a:pt x="187" y="59"/>
                  </a:lnTo>
                  <a:lnTo>
                    <a:pt x="178" y="41"/>
                  </a:lnTo>
                  <a:lnTo>
                    <a:pt x="167" y="27"/>
                  </a:lnTo>
                  <a:lnTo>
                    <a:pt x="152" y="16"/>
                  </a:lnTo>
                  <a:lnTo>
                    <a:pt x="136" y="7"/>
                  </a:lnTo>
                  <a:lnTo>
                    <a:pt x="118" y="1"/>
                  </a:lnTo>
                  <a:lnTo>
                    <a:pt x="98" y="0"/>
                  </a:lnTo>
                  <a:lnTo>
                    <a:pt x="98" y="0"/>
                  </a:lnTo>
                  <a:close/>
                  <a:moveTo>
                    <a:pt x="98" y="157"/>
                  </a:moveTo>
                  <a:lnTo>
                    <a:pt x="98" y="157"/>
                  </a:lnTo>
                  <a:lnTo>
                    <a:pt x="85" y="156"/>
                  </a:lnTo>
                  <a:lnTo>
                    <a:pt x="74" y="152"/>
                  </a:lnTo>
                  <a:lnTo>
                    <a:pt x="64" y="146"/>
                  </a:lnTo>
                  <a:lnTo>
                    <a:pt x="54" y="139"/>
                  </a:lnTo>
                  <a:lnTo>
                    <a:pt x="47" y="130"/>
                  </a:lnTo>
                  <a:lnTo>
                    <a:pt x="42" y="119"/>
                  </a:lnTo>
                  <a:lnTo>
                    <a:pt x="38" y="108"/>
                  </a:lnTo>
                  <a:lnTo>
                    <a:pt x="38" y="98"/>
                  </a:lnTo>
                  <a:lnTo>
                    <a:pt x="38" y="98"/>
                  </a:lnTo>
                  <a:lnTo>
                    <a:pt x="38" y="85"/>
                  </a:lnTo>
                  <a:lnTo>
                    <a:pt x="42" y="74"/>
                  </a:lnTo>
                  <a:lnTo>
                    <a:pt x="47" y="63"/>
                  </a:lnTo>
                  <a:lnTo>
                    <a:pt x="54" y="54"/>
                  </a:lnTo>
                  <a:lnTo>
                    <a:pt x="64" y="47"/>
                  </a:lnTo>
                  <a:lnTo>
                    <a:pt x="74" y="41"/>
                  </a:lnTo>
                  <a:lnTo>
                    <a:pt x="85" y="38"/>
                  </a:lnTo>
                  <a:lnTo>
                    <a:pt x="98" y="36"/>
                  </a:lnTo>
                  <a:lnTo>
                    <a:pt x="98" y="36"/>
                  </a:lnTo>
                  <a:lnTo>
                    <a:pt x="109" y="38"/>
                  </a:lnTo>
                  <a:lnTo>
                    <a:pt x="122" y="41"/>
                  </a:lnTo>
                  <a:lnTo>
                    <a:pt x="131" y="47"/>
                  </a:lnTo>
                  <a:lnTo>
                    <a:pt x="140" y="54"/>
                  </a:lnTo>
                  <a:lnTo>
                    <a:pt x="147" y="63"/>
                  </a:lnTo>
                  <a:lnTo>
                    <a:pt x="152" y="74"/>
                  </a:lnTo>
                  <a:lnTo>
                    <a:pt x="156" y="85"/>
                  </a:lnTo>
                  <a:lnTo>
                    <a:pt x="158" y="98"/>
                  </a:lnTo>
                  <a:lnTo>
                    <a:pt x="158" y="98"/>
                  </a:lnTo>
                  <a:lnTo>
                    <a:pt x="156" y="108"/>
                  </a:lnTo>
                  <a:lnTo>
                    <a:pt x="152" y="119"/>
                  </a:lnTo>
                  <a:lnTo>
                    <a:pt x="147" y="130"/>
                  </a:lnTo>
                  <a:lnTo>
                    <a:pt x="140" y="139"/>
                  </a:lnTo>
                  <a:lnTo>
                    <a:pt x="131" y="146"/>
                  </a:lnTo>
                  <a:lnTo>
                    <a:pt x="122" y="152"/>
                  </a:lnTo>
                  <a:lnTo>
                    <a:pt x="109" y="156"/>
                  </a:lnTo>
                  <a:lnTo>
                    <a:pt x="98" y="157"/>
                  </a:lnTo>
                  <a:lnTo>
                    <a:pt x="98" y="157"/>
                  </a:lnTo>
                  <a:close/>
                  <a:moveTo>
                    <a:pt x="60" y="98"/>
                  </a:moveTo>
                  <a:lnTo>
                    <a:pt x="60" y="98"/>
                  </a:lnTo>
                  <a:lnTo>
                    <a:pt x="60" y="105"/>
                  </a:lnTo>
                  <a:lnTo>
                    <a:pt x="62" y="112"/>
                  </a:lnTo>
                  <a:lnTo>
                    <a:pt x="65" y="117"/>
                  </a:lnTo>
                  <a:lnTo>
                    <a:pt x="71" y="123"/>
                  </a:lnTo>
                  <a:lnTo>
                    <a:pt x="76" y="128"/>
                  </a:lnTo>
                  <a:lnTo>
                    <a:pt x="83" y="132"/>
                  </a:lnTo>
                  <a:lnTo>
                    <a:pt x="89" y="134"/>
                  </a:lnTo>
                  <a:lnTo>
                    <a:pt x="98" y="134"/>
                  </a:lnTo>
                  <a:lnTo>
                    <a:pt x="98" y="134"/>
                  </a:lnTo>
                  <a:lnTo>
                    <a:pt x="105" y="134"/>
                  </a:lnTo>
                  <a:lnTo>
                    <a:pt x="112" y="132"/>
                  </a:lnTo>
                  <a:lnTo>
                    <a:pt x="118" y="128"/>
                  </a:lnTo>
                  <a:lnTo>
                    <a:pt x="125" y="123"/>
                  </a:lnTo>
                  <a:lnTo>
                    <a:pt x="129" y="117"/>
                  </a:lnTo>
                  <a:lnTo>
                    <a:pt x="132" y="112"/>
                  </a:lnTo>
                  <a:lnTo>
                    <a:pt x="134" y="105"/>
                  </a:lnTo>
                  <a:lnTo>
                    <a:pt x="136" y="98"/>
                  </a:lnTo>
                  <a:lnTo>
                    <a:pt x="136" y="98"/>
                  </a:lnTo>
                  <a:lnTo>
                    <a:pt x="134" y="88"/>
                  </a:lnTo>
                  <a:lnTo>
                    <a:pt x="132" y="81"/>
                  </a:lnTo>
                  <a:lnTo>
                    <a:pt x="129" y="76"/>
                  </a:lnTo>
                  <a:lnTo>
                    <a:pt x="125" y="70"/>
                  </a:lnTo>
                  <a:lnTo>
                    <a:pt x="118" y="65"/>
                  </a:lnTo>
                  <a:lnTo>
                    <a:pt x="112" y="61"/>
                  </a:lnTo>
                  <a:lnTo>
                    <a:pt x="105" y="59"/>
                  </a:lnTo>
                  <a:lnTo>
                    <a:pt x="98" y="59"/>
                  </a:lnTo>
                  <a:lnTo>
                    <a:pt x="98" y="59"/>
                  </a:lnTo>
                  <a:lnTo>
                    <a:pt x="89" y="59"/>
                  </a:lnTo>
                  <a:lnTo>
                    <a:pt x="83" y="61"/>
                  </a:lnTo>
                  <a:lnTo>
                    <a:pt x="76" y="65"/>
                  </a:lnTo>
                  <a:lnTo>
                    <a:pt x="71" y="70"/>
                  </a:lnTo>
                  <a:lnTo>
                    <a:pt x="65" y="76"/>
                  </a:lnTo>
                  <a:lnTo>
                    <a:pt x="62" y="81"/>
                  </a:lnTo>
                  <a:lnTo>
                    <a:pt x="60" y="88"/>
                  </a:lnTo>
                  <a:lnTo>
                    <a:pt x="60" y="98"/>
                  </a:lnTo>
                  <a:lnTo>
                    <a:pt x="60" y="98"/>
                  </a:lnTo>
                  <a:close/>
                </a:path>
              </a:pathLst>
            </a:custGeom>
            <a:solidFill>
              <a:schemeClr val="accent2">
                <a:lumMod val="20000"/>
                <a:lumOff val="80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121920" tIns="60960" rIns="121920" bIns="60960" numCol="1" anchor="t" anchorCtr="0" compatLnSpc="1">
              <a:prstTxWarp prst="textNoShape">
                <a:avLst/>
              </a:prstTxWarp>
            </a:bodyPr>
            <a:lstStyle/>
            <a:p>
              <a:endParaRPr lang="en-US" sz="2400" dirty="0">
                <a:cs typeface="+mn-ea"/>
                <a:sym typeface="+mn-lt"/>
              </a:endParaRPr>
            </a:p>
          </p:txBody>
        </p:sp>
        <p:grpSp>
          <p:nvGrpSpPr>
            <p:cNvPr id="68" name="Group 77">
              <a:extLst>
                <a:ext uri="{FF2B5EF4-FFF2-40B4-BE49-F238E27FC236}">
                  <a16:creationId xmlns:a16="http://schemas.microsoft.com/office/drawing/2014/main" id="{FAFD169F-39B4-F64D-B6D8-13C58FDB12D7}"/>
                </a:ext>
              </a:extLst>
            </p:cNvPr>
            <p:cNvGrpSpPr/>
            <p:nvPr/>
          </p:nvGrpSpPr>
          <p:grpSpPr>
            <a:xfrm>
              <a:off x="6264965" y="3141093"/>
              <a:ext cx="467186" cy="357731"/>
              <a:chOff x="5552261" y="1554043"/>
              <a:chExt cx="363359" cy="278229"/>
            </a:xfrm>
            <a:solidFill>
              <a:schemeClr val="accent4">
                <a:lumMod val="20000"/>
                <a:lumOff val="80000"/>
              </a:schemeClr>
            </a:solidFill>
          </p:grpSpPr>
          <p:sp>
            <p:nvSpPr>
              <p:cNvPr id="70" name="Freeform 96">
                <a:extLst>
                  <a:ext uri="{FF2B5EF4-FFF2-40B4-BE49-F238E27FC236}">
                    <a16:creationId xmlns:a16="http://schemas.microsoft.com/office/drawing/2014/main" id="{2AD4508F-9B72-F04D-BD42-87FF78945C3B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5552261" y="1715997"/>
                <a:ext cx="363359" cy="116275"/>
              </a:xfrm>
              <a:custGeom>
                <a:avLst/>
                <a:gdLst/>
                <a:ahLst/>
                <a:cxnLst>
                  <a:cxn ang="0">
                    <a:pos x="211" y="31"/>
                  </a:cxn>
                  <a:cxn ang="0">
                    <a:pos x="140" y="31"/>
                  </a:cxn>
                  <a:cxn ang="0">
                    <a:pos x="140" y="0"/>
                  </a:cxn>
                  <a:cxn ang="0">
                    <a:pos x="0" y="0"/>
                  </a:cxn>
                  <a:cxn ang="0">
                    <a:pos x="0" y="96"/>
                  </a:cxn>
                  <a:cxn ang="0">
                    <a:pos x="0" y="96"/>
                  </a:cxn>
                  <a:cxn ang="0">
                    <a:pos x="2" y="102"/>
                  </a:cxn>
                  <a:cxn ang="0">
                    <a:pos x="4" y="107"/>
                  </a:cxn>
                  <a:cxn ang="0">
                    <a:pos x="9" y="111"/>
                  </a:cxn>
                  <a:cxn ang="0">
                    <a:pos x="17" y="112"/>
                  </a:cxn>
                  <a:cxn ang="0">
                    <a:pos x="334" y="112"/>
                  </a:cxn>
                  <a:cxn ang="0">
                    <a:pos x="334" y="112"/>
                  </a:cxn>
                  <a:cxn ang="0">
                    <a:pos x="341" y="111"/>
                  </a:cxn>
                  <a:cxn ang="0">
                    <a:pos x="347" y="107"/>
                  </a:cxn>
                  <a:cxn ang="0">
                    <a:pos x="350" y="102"/>
                  </a:cxn>
                  <a:cxn ang="0">
                    <a:pos x="350" y="96"/>
                  </a:cxn>
                  <a:cxn ang="0">
                    <a:pos x="350" y="0"/>
                  </a:cxn>
                  <a:cxn ang="0">
                    <a:pos x="211" y="0"/>
                  </a:cxn>
                  <a:cxn ang="0">
                    <a:pos x="211" y="31"/>
                  </a:cxn>
                </a:cxnLst>
                <a:rect l="0" t="0" r="r" b="b"/>
                <a:pathLst>
                  <a:path w="350" h="112">
                    <a:moveTo>
                      <a:pt x="211" y="31"/>
                    </a:moveTo>
                    <a:lnTo>
                      <a:pt x="140" y="31"/>
                    </a:lnTo>
                    <a:lnTo>
                      <a:pt x="140" y="0"/>
                    </a:lnTo>
                    <a:lnTo>
                      <a:pt x="0" y="0"/>
                    </a:lnTo>
                    <a:lnTo>
                      <a:pt x="0" y="96"/>
                    </a:lnTo>
                    <a:lnTo>
                      <a:pt x="0" y="96"/>
                    </a:lnTo>
                    <a:lnTo>
                      <a:pt x="2" y="102"/>
                    </a:lnTo>
                    <a:lnTo>
                      <a:pt x="4" y="107"/>
                    </a:lnTo>
                    <a:lnTo>
                      <a:pt x="9" y="111"/>
                    </a:lnTo>
                    <a:lnTo>
                      <a:pt x="17" y="112"/>
                    </a:lnTo>
                    <a:lnTo>
                      <a:pt x="334" y="112"/>
                    </a:lnTo>
                    <a:lnTo>
                      <a:pt x="334" y="112"/>
                    </a:lnTo>
                    <a:lnTo>
                      <a:pt x="341" y="111"/>
                    </a:lnTo>
                    <a:lnTo>
                      <a:pt x="347" y="107"/>
                    </a:lnTo>
                    <a:lnTo>
                      <a:pt x="350" y="102"/>
                    </a:lnTo>
                    <a:lnTo>
                      <a:pt x="350" y="96"/>
                    </a:lnTo>
                    <a:lnTo>
                      <a:pt x="350" y="0"/>
                    </a:lnTo>
                    <a:lnTo>
                      <a:pt x="211" y="0"/>
                    </a:lnTo>
                    <a:lnTo>
                      <a:pt x="211" y="31"/>
                    </a:lnTo>
                    <a:close/>
                  </a:path>
                </a:pathLst>
              </a:custGeom>
              <a:grpFill/>
              <a:ln w="9525">
                <a:noFill/>
                <a:round/>
                <a:headEnd/>
                <a:tailEnd/>
              </a:ln>
            </p:spPr>
            <p:txBody>
              <a:bodyPr vert="horz" wrap="square" lIns="121920" tIns="60960" rIns="121920" bIns="6096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2400" dirty="0">
                  <a:cs typeface="+mn-ea"/>
                  <a:sym typeface="+mn-lt"/>
                </a:endParaRPr>
              </a:p>
            </p:txBody>
          </p:sp>
          <p:sp>
            <p:nvSpPr>
              <p:cNvPr id="71" name="Freeform 97">
                <a:extLst>
                  <a:ext uri="{FF2B5EF4-FFF2-40B4-BE49-F238E27FC236}">
                    <a16:creationId xmlns:a16="http://schemas.microsoft.com/office/drawing/2014/main" id="{97BFFAC2-6223-2D49-8CDA-1492843D3AB1}"/>
                  </a:ext>
                </a:extLst>
              </p:cNvPr>
              <p:cNvSpPr>
                <a:spLocks noEditPoints="1"/>
              </p:cNvSpPr>
              <p:nvPr/>
            </p:nvSpPr>
            <p:spPr bwMode="auto">
              <a:xfrm>
                <a:off x="5552261" y="1554043"/>
                <a:ext cx="363359" cy="137038"/>
              </a:xfrm>
              <a:custGeom>
                <a:avLst/>
                <a:gdLst/>
                <a:ahLst/>
                <a:cxnLst>
                  <a:cxn ang="0">
                    <a:pos x="334" y="42"/>
                  </a:cxn>
                  <a:cxn ang="0">
                    <a:pos x="225" y="42"/>
                  </a:cxn>
                  <a:cxn ang="0">
                    <a:pos x="225" y="42"/>
                  </a:cxn>
                  <a:cxn ang="0">
                    <a:pos x="225" y="5"/>
                  </a:cxn>
                  <a:cxn ang="0">
                    <a:pos x="225" y="5"/>
                  </a:cxn>
                  <a:cxn ang="0">
                    <a:pos x="225" y="2"/>
                  </a:cxn>
                  <a:cxn ang="0">
                    <a:pos x="223" y="0"/>
                  </a:cxn>
                  <a:cxn ang="0">
                    <a:pos x="222" y="0"/>
                  </a:cxn>
                  <a:cxn ang="0">
                    <a:pos x="120" y="0"/>
                  </a:cxn>
                  <a:cxn ang="0">
                    <a:pos x="120" y="0"/>
                  </a:cxn>
                  <a:cxn ang="0">
                    <a:pos x="118" y="2"/>
                  </a:cxn>
                  <a:cxn ang="0">
                    <a:pos x="116" y="4"/>
                  </a:cxn>
                  <a:cxn ang="0">
                    <a:pos x="115" y="5"/>
                  </a:cxn>
                  <a:cxn ang="0">
                    <a:pos x="115" y="5"/>
                  </a:cxn>
                  <a:cxn ang="0">
                    <a:pos x="115" y="42"/>
                  </a:cxn>
                  <a:cxn ang="0">
                    <a:pos x="17" y="42"/>
                  </a:cxn>
                  <a:cxn ang="0">
                    <a:pos x="17" y="42"/>
                  </a:cxn>
                  <a:cxn ang="0">
                    <a:pos x="9" y="42"/>
                  </a:cxn>
                  <a:cxn ang="0">
                    <a:pos x="4" y="45"/>
                  </a:cxn>
                  <a:cxn ang="0">
                    <a:pos x="2" y="51"/>
                  </a:cxn>
                  <a:cxn ang="0">
                    <a:pos x="0" y="58"/>
                  </a:cxn>
                  <a:cxn ang="0">
                    <a:pos x="0" y="130"/>
                  </a:cxn>
                  <a:cxn ang="0">
                    <a:pos x="350" y="130"/>
                  </a:cxn>
                  <a:cxn ang="0">
                    <a:pos x="350" y="58"/>
                  </a:cxn>
                  <a:cxn ang="0">
                    <a:pos x="350" y="58"/>
                  </a:cxn>
                  <a:cxn ang="0">
                    <a:pos x="350" y="51"/>
                  </a:cxn>
                  <a:cxn ang="0">
                    <a:pos x="347" y="45"/>
                  </a:cxn>
                  <a:cxn ang="0">
                    <a:pos x="341" y="42"/>
                  </a:cxn>
                  <a:cxn ang="0">
                    <a:pos x="334" y="42"/>
                  </a:cxn>
                  <a:cxn ang="0">
                    <a:pos x="334" y="42"/>
                  </a:cxn>
                  <a:cxn ang="0">
                    <a:pos x="133" y="42"/>
                  </a:cxn>
                  <a:cxn ang="0">
                    <a:pos x="133" y="13"/>
                  </a:cxn>
                  <a:cxn ang="0">
                    <a:pos x="209" y="13"/>
                  </a:cxn>
                  <a:cxn ang="0">
                    <a:pos x="209" y="42"/>
                  </a:cxn>
                  <a:cxn ang="0">
                    <a:pos x="133" y="42"/>
                  </a:cxn>
                </a:cxnLst>
                <a:rect l="0" t="0" r="r" b="b"/>
                <a:pathLst>
                  <a:path w="350" h="130">
                    <a:moveTo>
                      <a:pt x="334" y="42"/>
                    </a:moveTo>
                    <a:lnTo>
                      <a:pt x="225" y="42"/>
                    </a:lnTo>
                    <a:lnTo>
                      <a:pt x="225" y="42"/>
                    </a:lnTo>
                    <a:lnTo>
                      <a:pt x="225" y="5"/>
                    </a:lnTo>
                    <a:lnTo>
                      <a:pt x="225" y="5"/>
                    </a:lnTo>
                    <a:lnTo>
                      <a:pt x="225" y="2"/>
                    </a:lnTo>
                    <a:lnTo>
                      <a:pt x="223" y="0"/>
                    </a:lnTo>
                    <a:lnTo>
                      <a:pt x="222" y="0"/>
                    </a:lnTo>
                    <a:lnTo>
                      <a:pt x="120" y="0"/>
                    </a:lnTo>
                    <a:lnTo>
                      <a:pt x="120" y="0"/>
                    </a:lnTo>
                    <a:lnTo>
                      <a:pt x="118" y="2"/>
                    </a:lnTo>
                    <a:lnTo>
                      <a:pt x="116" y="4"/>
                    </a:lnTo>
                    <a:lnTo>
                      <a:pt x="115" y="5"/>
                    </a:lnTo>
                    <a:lnTo>
                      <a:pt x="115" y="5"/>
                    </a:lnTo>
                    <a:lnTo>
                      <a:pt x="115" y="42"/>
                    </a:lnTo>
                    <a:lnTo>
                      <a:pt x="17" y="42"/>
                    </a:lnTo>
                    <a:lnTo>
                      <a:pt x="17" y="42"/>
                    </a:lnTo>
                    <a:lnTo>
                      <a:pt x="9" y="42"/>
                    </a:lnTo>
                    <a:lnTo>
                      <a:pt x="4" y="45"/>
                    </a:lnTo>
                    <a:lnTo>
                      <a:pt x="2" y="51"/>
                    </a:lnTo>
                    <a:lnTo>
                      <a:pt x="0" y="58"/>
                    </a:lnTo>
                    <a:lnTo>
                      <a:pt x="0" y="130"/>
                    </a:lnTo>
                    <a:lnTo>
                      <a:pt x="350" y="130"/>
                    </a:lnTo>
                    <a:lnTo>
                      <a:pt x="350" y="58"/>
                    </a:lnTo>
                    <a:lnTo>
                      <a:pt x="350" y="58"/>
                    </a:lnTo>
                    <a:lnTo>
                      <a:pt x="350" y="51"/>
                    </a:lnTo>
                    <a:lnTo>
                      <a:pt x="347" y="45"/>
                    </a:lnTo>
                    <a:lnTo>
                      <a:pt x="341" y="42"/>
                    </a:lnTo>
                    <a:lnTo>
                      <a:pt x="334" y="42"/>
                    </a:lnTo>
                    <a:lnTo>
                      <a:pt x="334" y="42"/>
                    </a:lnTo>
                    <a:close/>
                    <a:moveTo>
                      <a:pt x="133" y="42"/>
                    </a:moveTo>
                    <a:lnTo>
                      <a:pt x="133" y="13"/>
                    </a:lnTo>
                    <a:lnTo>
                      <a:pt x="209" y="13"/>
                    </a:lnTo>
                    <a:lnTo>
                      <a:pt x="209" y="42"/>
                    </a:lnTo>
                    <a:lnTo>
                      <a:pt x="133" y="42"/>
                    </a:lnTo>
                    <a:close/>
                  </a:path>
                </a:pathLst>
              </a:custGeom>
              <a:grpFill/>
              <a:ln w="9525">
                <a:noFill/>
                <a:round/>
                <a:headEnd/>
                <a:tailEnd/>
              </a:ln>
            </p:spPr>
            <p:txBody>
              <a:bodyPr vert="horz" wrap="square" lIns="121920" tIns="60960" rIns="121920" bIns="6096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2400" dirty="0">
                  <a:cs typeface="+mn-ea"/>
                  <a:sym typeface="+mn-lt"/>
                </a:endParaRPr>
              </a:p>
            </p:txBody>
          </p:sp>
          <p:sp>
            <p:nvSpPr>
              <p:cNvPr id="72" name="Rectangle 98">
                <a:extLst>
                  <a:ext uri="{FF2B5EF4-FFF2-40B4-BE49-F238E27FC236}">
                    <a16:creationId xmlns:a16="http://schemas.microsoft.com/office/drawing/2014/main" id="{AB047C87-07CC-A54C-8F3A-23778D6C58D4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5710062" y="1715997"/>
                <a:ext cx="45679" cy="18688"/>
              </a:xfrm>
              <a:prstGeom prst="rect">
                <a:avLst/>
              </a:prstGeom>
              <a:grpFill/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121920" tIns="60960" rIns="121920" bIns="6096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2400" dirty="0">
                  <a:cs typeface="+mn-ea"/>
                  <a:sym typeface="+mn-lt"/>
                </a:endParaRPr>
              </a:p>
            </p:txBody>
          </p:sp>
        </p:grpSp>
        <p:sp>
          <p:nvSpPr>
            <p:cNvPr id="69" name="Freeform 68">
              <a:extLst>
                <a:ext uri="{FF2B5EF4-FFF2-40B4-BE49-F238E27FC236}">
                  <a16:creationId xmlns:a16="http://schemas.microsoft.com/office/drawing/2014/main" id="{8FE30201-3FB7-B042-ACC2-2F0B905379E0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7573095" y="2802903"/>
              <a:ext cx="378645" cy="426288"/>
            </a:xfrm>
            <a:custGeom>
              <a:avLst/>
              <a:gdLst>
                <a:gd name="T0" fmla="*/ 300 w 320"/>
                <a:gd name="T1" fmla="*/ 0 h 360"/>
                <a:gd name="T2" fmla="*/ 256 w 320"/>
                <a:gd name="T3" fmla="*/ 0 h 360"/>
                <a:gd name="T4" fmla="*/ 240 w 320"/>
                <a:gd name="T5" fmla="*/ 20 h 360"/>
                <a:gd name="T6" fmla="*/ 240 w 320"/>
                <a:gd name="T7" fmla="*/ 360 h 360"/>
                <a:gd name="T8" fmla="*/ 320 w 320"/>
                <a:gd name="T9" fmla="*/ 360 h 360"/>
                <a:gd name="T10" fmla="*/ 320 w 320"/>
                <a:gd name="T11" fmla="*/ 20 h 360"/>
                <a:gd name="T12" fmla="*/ 300 w 320"/>
                <a:gd name="T13" fmla="*/ 0 h 360"/>
                <a:gd name="T14" fmla="*/ 180 w 320"/>
                <a:gd name="T15" fmla="*/ 120 h 360"/>
                <a:gd name="T16" fmla="*/ 136 w 320"/>
                <a:gd name="T17" fmla="*/ 120 h 360"/>
                <a:gd name="T18" fmla="*/ 120 w 320"/>
                <a:gd name="T19" fmla="*/ 140 h 360"/>
                <a:gd name="T20" fmla="*/ 120 w 320"/>
                <a:gd name="T21" fmla="*/ 360 h 360"/>
                <a:gd name="T22" fmla="*/ 200 w 320"/>
                <a:gd name="T23" fmla="*/ 360 h 360"/>
                <a:gd name="T24" fmla="*/ 200 w 320"/>
                <a:gd name="T25" fmla="*/ 140 h 360"/>
                <a:gd name="T26" fmla="*/ 180 w 320"/>
                <a:gd name="T27" fmla="*/ 120 h 360"/>
                <a:gd name="T28" fmla="*/ 60 w 320"/>
                <a:gd name="T29" fmla="*/ 240 h 360"/>
                <a:gd name="T30" fmla="*/ 16 w 320"/>
                <a:gd name="T31" fmla="*/ 240 h 360"/>
                <a:gd name="T32" fmla="*/ 0 w 320"/>
                <a:gd name="T33" fmla="*/ 260 h 360"/>
                <a:gd name="T34" fmla="*/ 0 w 320"/>
                <a:gd name="T35" fmla="*/ 360 h 360"/>
                <a:gd name="T36" fmla="*/ 80 w 320"/>
                <a:gd name="T37" fmla="*/ 360 h 360"/>
                <a:gd name="T38" fmla="*/ 80 w 320"/>
                <a:gd name="T39" fmla="*/ 260 h 360"/>
                <a:gd name="T40" fmla="*/ 60 w 320"/>
                <a:gd name="T41" fmla="*/ 240 h 36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</a:cxnLst>
              <a:rect l="0" t="0" r="r" b="b"/>
              <a:pathLst>
                <a:path w="320" h="360">
                  <a:moveTo>
                    <a:pt x="300" y="0"/>
                  </a:moveTo>
                  <a:cubicBezTo>
                    <a:pt x="256" y="0"/>
                    <a:pt x="256" y="0"/>
                    <a:pt x="256" y="0"/>
                  </a:cubicBezTo>
                  <a:cubicBezTo>
                    <a:pt x="245" y="0"/>
                    <a:pt x="240" y="9"/>
                    <a:pt x="240" y="20"/>
                  </a:cubicBezTo>
                  <a:cubicBezTo>
                    <a:pt x="240" y="360"/>
                    <a:pt x="240" y="360"/>
                    <a:pt x="240" y="360"/>
                  </a:cubicBezTo>
                  <a:cubicBezTo>
                    <a:pt x="320" y="360"/>
                    <a:pt x="320" y="360"/>
                    <a:pt x="320" y="360"/>
                  </a:cubicBezTo>
                  <a:cubicBezTo>
                    <a:pt x="320" y="20"/>
                    <a:pt x="320" y="20"/>
                    <a:pt x="320" y="20"/>
                  </a:cubicBezTo>
                  <a:cubicBezTo>
                    <a:pt x="320" y="9"/>
                    <a:pt x="311" y="0"/>
                    <a:pt x="300" y="0"/>
                  </a:cubicBezTo>
                  <a:close/>
                  <a:moveTo>
                    <a:pt x="180" y="120"/>
                  </a:moveTo>
                  <a:cubicBezTo>
                    <a:pt x="136" y="120"/>
                    <a:pt x="136" y="120"/>
                    <a:pt x="136" y="120"/>
                  </a:cubicBezTo>
                  <a:cubicBezTo>
                    <a:pt x="125" y="120"/>
                    <a:pt x="120" y="129"/>
                    <a:pt x="120" y="140"/>
                  </a:cubicBezTo>
                  <a:cubicBezTo>
                    <a:pt x="120" y="360"/>
                    <a:pt x="120" y="360"/>
                    <a:pt x="120" y="360"/>
                  </a:cubicBezTo>
                  <a:cubicBezTo>
                    <a:pt x="200" y="360"/>
                    <a:pt x="200" y="360"/>
                    <a:pt x="200" y="360"/>
                  </a:cubicBezTo>
                  <a:cubicBezTo>
                    <a:pt x="200" y="140"/>
                    <a:pt x="200" y="140"/>
                    <a:pt x="200" y="140"/>
                  </a:cubicBezTo>
                  <a:cubicBezTo>
                    <a:pt x="200" y="129"/>
                    <a:pt x="191" y="120"/>
                    <a:pt x="180" y="120"/>
                  </a:cubicBezTo>
                  <a:close/>
                  <a:moveTo>
                    <a:pt x="60" y="240"/>
                  </a:moveTo>
                  <a:cubicBezTo>
                    <a:pt x="16" y="240"/>
                    <a:pt x="16" y="240"/>
                    <a:pt x="16" y="240"/>
                  </a:cubicBezTo>
                  <a:cubicBezTo>
                    <a:pt x="5" y="240"/>
                    <a:pt x="0" y="249"/>
                    <a:pt x="0" y="260"/>
                  </a:cubicBezTo>
                  <a:cubicBezTo>
                    <a:pt x="0" y="360"/>
                    <a:pt x="0" y="360"/>
                    <a:pt x="0" y="360"/>
                  </a:cubicBezTo>
                  <a:cubicBezTo>
                    <a:pt x="80" y="360"/>
                    <a:pt x="80" y="360"/>
                    <a:pt x="80" y="360"/>
                  </a:cubicBezTo>
                  <a:cubicBezTo>
                    <a:pt x="80" y="260"/>
                    <a:pt x="80" y="260"/>
                    <a:pt x="80" y="260"/>
                  </a:cubicBezTo>
                  <a:cubicBezTo>
                    <a:pt x="80" y="249"/>
                    <a:pt x="71" y="240"/>
                    <a:pt x="60" y="240"/>
                  </a:cubicBezTo>
                  <a:close/>
                </a:path>
              </a:pathLst>
            </a:custGeom>
            <a:solidFill>
              <a:schemeClr val="accent5">
                <a:lumMod val="20000"/>
                <a:lumOff val="80000"/>
              </a:schemeClr>
            </a:solidFill>
            <a:ln>
              <a:noFill/>
            </a:ln>
          </p:spPr>
          <p:txBody>
            <a:bodyPr vert="horz" wrap="square" lIns="121920" tIns="60960" rIns="121920" bIns="60960" numCol="1" anchor="t" anchorCtr="0" compatLnSpc="1">
              <a:prstTxWarp prst="textNoShape">
                <a:avLst/>
              </a:prstTxWarp>
            </a:bodyPr>
            <a:lstStyle/>
            <a:p>
              <a:endParaRPr lang="en-US" sz="2400" dirty="0">
                <a:cs typeface="+mn-ea"/>
                <a:sym typeface="+mn-lt"/>
              </a:endParaRPr>
            </a:p>
          </p:txBody>
        </p:sp>
      </p:grpSp>
      <p:sp>
        <p:nvSpPr>
          <p:cNvPr id="76" name="Rectangle 75">
            <a:extLst>
              <a:ext uri="{FF2B5EF4-FFF2-40B4-BE49-F238E27FC236}">
                <a16:creationId xmlns:a16="http://schemas.microsoft.com/office/drawing/2014/main" id="{87A9CB5E-AD64-E941-A4AA-EB311F601E4E}"/>
              </a:ext>
            </a:extLst>
          </p:cNvPr>
          <p:cNvSpPr/>
          <p:nvPr/>
        </p:nvSpPr>
        <p:spPr>
          <a:xfrm>
            <a:off x="832465" y="1799573"/>
            <a:ext cx="2958588" cy="297312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30000"/>
              </a:lnSpc>
            </a:pPr>
            <a:r>
              <a:rPr lang="ru-RU" dirty="0" smtClean="0">
                <a:cs typeface="+mn-ea"/>
                <a:sym typeface="+mn-lt"/>
              </a:rPr>
              <a:t>Обеспечивает большую наглядность (интерактивные плакаты, презентации)</a:t>
            </a:r>
          </a:p>
          <a:p>
            <a:pPr>
              <a:lnSpc>
                <a:spcPct val="130000"/>
              </a:lnSpc>
            </a:pPr>
            <a:r>
              <a:rPr lang="ru-RU" dirty="0" smtClean="0">
                <a:cs typeface="+mn-ea"/>
                <a:sym typeface="+mn-lt"/>
              </a:rPr>
              <a:t>ИКТ применимы при составлении мини-тестов, домашних заданий, тренажеров</a:t>
            </a:r>
            <a:endParaRPr lang="id-ID" dirty="0">
              <a:cs typeface="+mn-ea"/>
              <a:sym typeface="+mn-lt"/>
            </a:endParaRPr>
          </a:p>
        </p:txBody>
      </p:sp>
      <p:sp>
        <p:nvSpPr>
          <p:cNvPr id="77" name="TextBox 76">
            <a:extLst>
              <a:ext uri="{FF2B5EF4-FFF2-40B4-BE49-F238E27FC236}">
                <a16:creationId xmlns:a16="http://schemas.microsoft.com/office/drawing/2014/main" id="{FE848FB4-A593-E14D-A2E7-A99D6114FED4}"/>
              </a:ext>
            </a:extLst>
          </p:cNvPr>
          <p:cNvSpPr txBox="1"/>
          <p:nvPr/>
        </p:nvSpPr>
        <p:spPr>
          <a:xfrm>
            <a:off x="812119" y="1304743"/>
            <a:ext cx="2778818" cy="430887"/>
          </a:xfrm>
          <a:prstGeom prst="rect">
            <a:avLst/>
          </a:prstGeom>
          <a:noFill/>
        </p:spPr>
        <p:txBody>
          <a:bodyPr wrap="square" rtlCol="0" anchor="b">
            <a:spAutoFit/>
          </a:bodyPr>
          <a:lstStyle/>
          <a:p>
            <a:pPr algn="r"/>
            <a:r>
              <a:rPr lang="ru-RU" sz="2200" dirty="0" smtClean="0">
                <a:solidFill>
                  <a:schemeClr val="accent1"/>
                </a:solidFill>
                <a:cs typeface="+mn-ea"/>
                <a:sym typeface="+mn-lt"/>
              </a:rPr>
              <a:t>Содержательный</a:t>
            </a:r>
            <a:endParaRPr lang="en-US" sz="2200" dirty="0">
              <a:solidFill>
                <a:schemeClr val="accent1"/>
              </a:solidFill>
              <a:cs typeface="+mn-ea"/>
              <a:sym typeface="+mn-lt"/>
            </a:endParaRPr>
          </a:p>
        </p:txBody>
      </p:sp>
      <p:sp>
        <p:nvSpPr>
          <p:cNvPr id="79" name="Rectangle 78">
            <a:extLst>
              <a:ext uri="{FF2B5EF4-FFF2-40B4-BE49-F238E27FC236}">
                <a16:creationId xmlns:a16="http://schemas.microsoft.com/office/drawing/2014/main" id="{16966CF4-D219-E945-A9C2-40D166DA92D4}"/>
              </a:ext>
            </a:extLst>
          </p:cNvPr>
          <p:cNvSpPr/>
          <p:nvPr/>
        </p:nvSpPr>
        <p:spPr>
          <a:xfrm>
            <a:off x="1940003" y="4462777"/>
            <a:ext cx="3945368" cy="189282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r">
              <a:lnSpc>
                <a:spcPct val="130000"/>
              </a:lnSpc>
            </a:pPr>
            <a:r>
              <a:rPr lang="ru-RU" dirty="0" smtClean="0">
                <a:cs typeface="+mn-ea"/>
                <a:sym typeface="+mn-lt"/>
              </a:rPr>
              <a:t>Осуществляется за счет расширения возможностей</a:t>
            </a:r>
            <a:r>
              <a:rPr lang="ru-RU" dirty="0" smtClean="0">
                <a:solidFill>
                  <a:srgbClr val="FF0000"/>
                </a:solidFill>
                <a:cs typeface="+mn-ea"/>
                <a:sym typeface="+mn-lt"/>
              </a:rPr>
              <a:t> </a:t>
            </a:r>
            <a:r>
              <a:rPr lang="ru-RU" dirty="0" smtClean="0">
                <a:cs typeface="+mn-ea"/>
                <a:sym typeface="+mn-lt"/>
              </a:rPr>
              <a:t>при пробуждении познавательного интереса</a:t>
            </a:r>
            <a:r>
              <a:rPr lang="ru-RU" dirty="0">
                <a:cs typeface="+mn-ea"/>
                <a:sym typeface="+mn-lt"/>
              </a:rPr>
              <a:t> </a:t>
            </a:r>
            <a:r>
              <a:rPr lang="ru-RU" dirty="0" smtClean="0">
                <a:cs typeface="+mn-ea"/>
                <a:sym typeface="+mn-lt"/>
              </a:rPr>
              <a:t>у детей, учет образовательных потребностей, индивидуальный подход</a:t>
            </a:r>
            <a:r>
              <a:rPr lang="en-US" dirty="0" smtClean="0">
                <a:cs typeface="+mn-ea"/>
                <a:sym typeface="+mn-lt"/>
              </a:rPr>
              <a:t> </a:t>
            </a:r>
            <a:endParaRPr lang="id-ID" dirty="0">
              <a:cs typeface="+mn-ea"/>
              <a:sym typeface="+mn-lt"/>
            </a:endParaRPr>
          </a:p>
        </p:txBody>
      </p:sp>
      <p:sp>
        <p:nvSpPr>
          <p:cNvPr id="80" name="TextBox 79">
            <a:extLst>
              <a:ext uri="{FF2B5EF4-FFF2-40B4-BE49-F238E27FC236}">
                <a16:creationId xmlns:a16="http://schemas.microsoft.com/office/drawing/2014/main" id="{3A7B7B7B-0F8F-B140-B90B-07E9EC94A3C8}"/>
              </a:ext>
            </a:extLst>
          </p:cNvPr>
          <p:cNvSpPr txBox="1"/>
          <p:nvPr/>
        </p:nvSpPr>
        <p:spPr>
          <a:xfrm>
            <a:off x="3447913" y="4069339"/>
            <a:ext cx="2475123" cy="430887"/>
          </a:xfrm>
          <a:prstGeom prst="rect">
            <a:avLst/>
          </a:prstGeom>
          <a:noFill/>
        </p:spPr>
        <p:txBody>
          <a:bodyPr wrap="square" rtlCol="0" anchor="b">
            <a:spAutoFit/>
          </a:bodyPr>
          <a:lstStyle/>
          <a:p>
            <a:pPr algn="r"/>
            <a:r>
              <a:rPr lang="ru-RU" sz="2200" dirty="0" smtClean="0">
                <a:solidFill>
                  <a:schemeClr val="accent2"/>
                </a:solidFill>
                <a:cs typeface="+mn-ea"/>
                <a:sym typeface="+mn-lt"/>
              </a:rPr>
              <a:t>Мотивационный</a:t>
            </a:r>
            <a:endParaRPr lang="en-US" sz="2200" dirty="0">
              <a:solidFill>
                <a:schemeClr val="accent2"/>
              </a:solidFill>
              <a:cs typeface="+mn-ea"/>
              <a:sym typeface="+mn-lt"/>
            </a:endParaRPr>
          </a:p>
        </p:txBody>
      </p:sp>
      <p:sp>
        <p:nvSpPr>
          <p:cNvPr id="82" name="Rectangle 81">
            <a:extLst>
              <a:ext uri="{FF2B5EF4-FFF2-40B4-BE49-F238E27FC236}">
                <a16:creationId xmlns:a16="http://schemas.microsoft.com/office/drawing/2014/main" id="{2AF5F710-F7E2-C740-91AE-8450D38E0E0E}"/>
              </a:ext>
            </a:extLst>
          </p:cNvPr>
          <p:cNvSpPr/>
          <p:nvPr/>
        </p:nvSpPr>
        <p:spPr>
          <a:xfrm>
            <a:off x="6086075" y="4486299"/>
            <a:ext cx="3515125" cy="189282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30000"/>
              </a:lnSpc>
            </a:pPr>
            <a:r>
              <a:rPr lang="ru-RU" dirty="0" smtClean="0">
                <a:cs typeface="+mn-ea"/>
                <a:sym typeface="+mn-lt"/>
              </a:rPr>
              <a:t>Технические средства, используемые при проектировании занятий, поиске информации и наглядного материала, при анализе и оценке</a:t>
            </a:r>
            <a:endParaRPr lang="id-ID" dirty="0">
              <a:cs typeface="+mn-ea"/>
              <a:sym typeface="+mn-lt"/>
            </a:endParaRPr>
          </a:p>
        </p:txBody>
      </p:sp>
      <p:sp>
        <p:nvSpPr>
          <p:cNvPr id="83" name="TextBox 82">
            <a:extLst>
              <a:ext uri="{FF2B5EF4-FFF2-40B4-BE49-F238E27FC236}">
                <a16:creationId xmlns:a16="http://schemas.microsoft.com/office/drawing/2014/main" id="{D081CFFF-5D35-EC43-B244-0B16B721254C}"/>
              </a:ext>
            </a:extLst>
          </p:cNvPr>
          <p:cNvSpPr txBox="1"/>
          <p:nvPr/>
        </p:nvSpPr>
        <p:spPr>
          <a:xfrm>
            <a:off x="6086075" y="4017083"/>
            <a:ext cx="2958533" cy="430887"/>
          </a:xfrm>
          <a:prstGeom prst="rect">
            <a:avLst/>
          </a:prstGeom>
          <a:noFill/>
        </p:spPr>
        <p:txBody>
          <a:bodyPr wrap="square" rtlCol="0" anchor="b">
            <a:spAutoFit/>
          </a:bodyPr>
          <a:lstStyle/>
          <a:p>
            <a:r>
              <a:rPr lang="ru-RU" sz="2200" dirty="0" smtClean="0">
                <a:solidFill>
                  <a:schemeClr val="accent4"/>
                </a:solidFill>
                <a:cs typeface="+mn-ea"/>
                <a:sym typeface="+mn-lt"/>
              </a:rPr>
              <a:t>Учебно-методический</a:t>
            </a:r>
            <a:endParaRPr lang="en-US" sz="2200" dirty="0">
              <a:solidFill>
                <a:schemeClr val="accent4"/>
              </a:solidFill>
              <a:cs typeface="+mn-ea"/>
              <a:sym typeface="+mn-lt"/>
            </a:endParaRPr>
          </a:p>
        </p:txBody>
      </p:sp>
      <p:sp>
        <p:nvSpPr>
          <p:cNvPr id="85" name="Rectangle 84">
            <a:extLst>
              <a:ext uri="{FF2B5EF4-FFF2-40B4-BE49-F238E27FC236}">
                <a16:creationId xmlns:a16="http://schemas.microsoft.com/office/drawing/2014/main" id="{ED0F6768-B879-E348-858A-02AA9FBA3D4A}"/>
              </a:ext>
            </a:extLst>
          </p:cNvPr>
          <p:cNvSpPr/>
          <p:nvPr/>
        </p:nvSpPr>
        <p:spPr>
          <a:xfrm>
            <a:off x="9480999" y="2530522"/>
            <a:ext cx="2466338" cy="297312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30000"/>
              </a:lnSpc>
            </a:pPr>
            <a:r>
              <a:rPr lang="ru-RU" dirty="0" smtClean="0">
                <a:cs typeface="+mn-ea"/>
                <a:sym typeface="+mn-lt"/>
              </a:rPr>
              <a:t>Применение интерактивных приемы обратной связи, включая онлайн тестирование</a:t>
            </a:r>
            <a:r>
              <a:rPr lang="ru-RU" dirty="0">
                <a:cs typeface="+mn-ea"/>
                <a:sym typeface="+mn-lt"/>
              </a:rPr>
              <a:t> </a:t>
            </a:r>
            <a:r>
              <a:rPr lang="ru-RU" dirty="0" smtClean="0">
                <a:cs typeface="+mn-ea"/>
                <a:sym typeface="+mn-lt"/>
              </a:rPr>
              <a:t>с автоматической  обработкой результатов</a:t>
            </a:r>
            <a:endParaRPr lang="id-ID" dirty="0">
              <a:cs typeface="+mn-ea"/>
              <a:sym typeface="+mn-lt"/>
            </a:endParaRPr>
          </a:p>
        </p:txBody>
      </p:sp>
      <p:sp>
        <p:nvSpPr>
          <p:cNvPr id="86" name="TextBox 85">
            <a:extLst>
              <a:ext uri="{FF2B5EF4-FFF2-40B4-BE49-F238E27FC236}">
                <a16:creationId xmlns:a16="http://schemas.microsoft.com/office/drawing/2014/main" id="{5106520C-4ABE-BF4B-837E-73508711CEDC}"/>
              </a:ext>
            </a:extLst>
          </p:cNvPr>
          <p:cNvSpPr txBox="1"/>
          <p:nvPr/>
        </p:nvSpPr>
        <p:spPr>
          <a:xfrm>
            <a:off x="9426599" y="1614057"/>
            <a:ext cx="2464904" cy="769441"/>
          </a:xfrm>
          <a:prstGeom prst="rect">
            <a:avLst/>
          </a:prstGeom>
          <a:noFill/>
        </p:spPr>
        <p:txBody>
          <a:bodyPr wrap="square" rtlCol="0" anchor="b">
            <a:spAutoFit/>
          </a:bodyPr>
          <a:lstStyle/>
          <a:p>
            <a:r>
              <a:rPr lang="ru-RU" sz="2200" dirty="0" smtClean="0">
                <a:solidFill>
                  <a:schemeClr val="accent5"/>
                </a:solidFill>
                <a:cs typeface="+mn-ea"/>
                <a:sym typeface="+mn-lt"/>
              </a:rPr>
              <a:t>Контрольно-оценочный</a:t>
            </a:r>
            <a:endParaRPr lang="en-US" sz="2200" dirty="0">
              <a:solidFill>
                <a:schemeClr val="accent5"/>
              </a:solidFill>
              <a:cs typeface="+mn-ea"/>
              <a:sym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164171217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sz="3600" dirty="0" smtClean="0">
                <a:solidFill>
                  <a:schemeClr val="bg1"/>
                </a:solidFill>
              </a:rPr>
              <a:t>Классификация средств ИКТ</a:t>
            </a:r>
            <a:endParaRPr lang="ru-RU" sz="3600" dirty="0">
              <a:solidFill>
                <a:schemeClr val="bg1"/>
              </a:solidFill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3173661" y="1701385"/>
            <a:ext cx="3340175" cy="5137019"/>
          </a:xfrm>
        </p:spPr>
        <p:txBody>
          <a:bodyPr>
            <a:normAutofit/>
          </a:bodyPr>
          <a:lstStyle/>
          <a:p>
            <a:pPr marL="0" lvl="0" indent="0" algn="ctr">
              <a:buNone/>
            </a:pPr>
            <a:r>
              <a:rPr lang="ru-RU" sz="2000" b="1" dirty="0" smtClean="0"/>
              <a:t>ИКТ бывают</a:t>
            </a:r>
            <a:r>
              <a:rPr lang="ru-RU" sz="2000" dirty="0" smtClean="0"/>
              <a:t>:</a:t>
            </a:r>
          </a:p>
          <a:p>
            <a:pPr lvl="0"/>
            <a:r>
              <a:rPr lang="ru-RU" sz="2000" dirty="0" smtClean="0"/>
              <a:t>Обучающие</a:t>
            </a:r>
            <a:r>
              <a:rPr lang="en-US" sz="2000" dirty="0" smtClean="0"/>
              <a:t> </a:t>
            </a:r>
            <a:r>
              <a:rPr lang="ru-RU" sz="2000" dirty="0" smtClean="0"/>
              <a:t> </a:t>
            </a:r>
          </a:p>
          <a:p>
            <a:pPr lvl="0"/>
            <a:r>
              <a:rPr lang="ru-RU" sz="2000" dirty="0" smtClean="0"/>
              <a:t>Тренажерные</a:t>
            </a:r>
          </a:p>
          <a:p>
            <a:pPr lvl="0"/>
            <a:r>
              <a:rPr lang="ru-RU" sz="2000" dirty="0" smtClean="0"/>
              <a:t>Информационно-поисковые и справочные</a:t>
            </a:r>
          </a:p>
          <a:p>
            <a:pPr lvl="0"/>
            <a:r>
              <a:rPr lang="ru-RU" sz="2000" dirty="0" smtClean="0"/>
              <a:t>Демонстрационные</a:t>
            </a:r>
          </a:p>
          <a:p>
            <a:pPr lvl="0"/>
            <a:r>
              <a:rPr lang="ru-RU" sz="2000" dirty="0" smtClean="0"/>
              <a:t>Имитационные</a:t>
            </a:r>
          </a:p>
          <a:p>
            <a:pPr lvl="0"/>
            <a:r>
              <a:rPr lang="ru-RU" sz="2000" dirty="0" smtClean="0"/>
              <a:t>Лабораторные</a:t>
            </a:r>
          </a:p>
          <a:p>
            <a:pPr lvl="0"/>
            <a:r>
              <a:rPr lang="ru-RU" sz="2000" dirty="0" smtClean="0"/>
              <a:t>Моделирующие</a:t>
            </a:r>
          </a:p>
          <a:p>
            <a:pPr lvl="0"/>
            <a:r>
              <a:rPr lang="ru-RU" sz="2000" dirty="0" smtClean="0"/>
              <a:t>Расчетные</a:t>
            </a:r>
          </a:p>
          <a:p>
            <a:pPr lvl="0"/>
            <a:r>
              <a:rPr lang="ru-RU" sz="2000" dirty="0" smtClean="0"/>
              <a:t>Учебно-игровые</a:t>
            </a:r>
            <a:endParaRPr lang="ru-RU" sz="2000" dirty="0"/>
          </a:p>
          <a:p>
            <a:endParaRPr lang="ru-RU" sz="2000" dirty="0"/>
          </a:p>
        </p:txBody>
      </p:sp>
      <p:sp>
        <p:nvSpPr>
          <p:cNvPr id="6" name="Объект 6"/>
          <p:cNvSpPr txBox="1">
            <a:spLocks/>
          </p:cNvSpPr>
          <p:nvPr/>
        </p:nvSpPr>
        <p:spPr>
          <a:xfrm>
            <a:off x="6324992" y="3677880"/>
            <a:ext cx="5284806" cy="2727926"/>
          </a:xfrm>
          <a:prstGeom prst="rect">
            <a:avLst/>
          </a:prstGeom>
        </p:spPr>
        <p:txBody>
          <a:bodyPr vert="horz" wrap="square" lIns="91440" tIns="45720" rIns="91440" bIns="45720" rtlCol="0">
            <a:sp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r>
              <a:rPr lang="ru-RU" sz="1800" b="1" dirty="0" smtClean="0"/>
              <a:t>Особенности ИКТ</a:t>
            </a:r>
          </a:p>
          <a:p>
            <a:r>
              <a:rPr lang="ru-RU" sz="1800" dirty="0" smtClean="0"/>
              <a:t>Внедрение во все сферы жизни человека;</a:t>
            </a:r>
          </a:p>
          <a:p>
            <a:r>
              <a:rPr lang="ru-RU" sz="1800" dirty="0" smtClean="0"/>
              <a:t>Изменения процессов приобретения информации;</a:t>
            </a:r>
          </a:p>
          <a:p>
            <a:r>
              <a:rPr lang="ru-RU" sz="1800" dirty="0" smtClean="0"/>
              <a:t>Оцифровка любого вида информации, такого как текст, аудио, видео;</a:t>
            </a:r>
          </a:p>
          <a:p>
            <a:r>
              <a:rPr lang="ru-RU" sz="1800" dirty="0" smtClean="0"/>
              <a:t>Легко изменяются при необходимости;</a:t>
            </a:r>
          </a:p>
          <a:p>
            <a:r>
              <a:rPr lang="ru-RU" sz="1800" dirty="0" smtClean="0"/>
              <a:t>Позволяют создавать новые типы коммуникаций.</a:t>
            </a:r>
            <a:endParaRPr lang="ru-RU" sz="1800" dirty="0"/>
          </a:p>
        </p:txBody>
      </p:sp>
      <p:pic>
        <p:nvPicPr>
          <p:cNvPr id="8" name="Picture 2" descr="original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430422" y="1126520"/>
            <a:ext cx="4535751" cy="255136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9" name="Рисунок 8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41684"/>
          <a:stretch/>
        </p:blipFill>
        <p:spPr>
          <a:xfrm rot="5400000" flipV="1">
            <a:off x="-1738158" y="1471030"/>
            <a:ext cx="7524341" cy="404802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2309539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B14D46C-1D23-8547-BB33-F0756F88924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dirty="0" smtClean="0"/>
              <a:t>Виды ИКТ 1-4 (из 9)</a:t>
            </a:r>
            <a:endParaRPr lang="en-UA" dirty="0"/>
          </a:p>
        </p:txBody>
      </p:sp>
      <p:sp>
        <p:nvSpPr>
          <p:cNvPr id="37" name="矩形 46">
            <a:extLst>
              <a:ext uri="{FF2B5EF4-FFF2-40B4-BE49-F238E27FC236}">
                <a16:creationId xmlns:a16="http://schemas.microsoft.com/office/drawing/2014/main" id="{2AF631A7-3775-1E48-B488-C1601D94D94D}"/>
              </a:ext>
            </a:extLst>
          </p:cNvPr>
          <p:cNvSpPr/>
          <p:nvPr/>
        </p:nvSpPr>
        <p:spPr>
          <a:xfrm>
            <a:off x="12106737" y="4298988"/>
            <a:ext cx="2915489" cy="640534"/>
          </a:xfrm>
          <a:prstGeom prst="rect">
            <a:avLst/>
          </a:prstGeom>
        </p:spPr>
        <p:txBody>
          <a:bodyPr wrap="square">
            <a:spAutoFit/>
            <a:scene3d>
              <a:camera prst="orthographicFront"/>
              <a:lightRig rig="threePt" dir="t"/>
            </a:scene3d>
            <a:sp3d contourW="12700"/>
          </a:bodyPr>
          <a:lstStyle/>
          <a:p>
            <a:pPr lvl="0"/>
            <a:endParaRPr lang="zh-CN" altLang="en-US" sz="1200" dirty="0">
              <a:latin typeface="inpin heiti" panose="00000500000000000000" pitchFamily="2" charset="-122"/>
              <a:ea typeface="inpin heiti" panose="00000500000000000000" pitchFamily="2" charset="-122"/>
              <a:sym typeface="inpin heiti" panose="00000500000000000000" pitchFamily="2" charset="-122"/>
            </a:endParaRPr>
          </a:p>
        </p:txBody>
      </p:sp>
      <p:pic>
        <p:nvPicPr>
          <p:cNvPr id="62" name="Рисунок 6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799683" y="1224479"/>
            <a:ext cx="5876817" cy="5200581"/>
          </a:xfrm>
          <a:prstGeom prst="rect">
            <a:avLst/>
          </a:prstGeom>
        </p:spPr>
      </p:pic>
      <p:sp>
        <p:nvSpPr>
          <p:cNvPr id="17" name="Объект 2"/>
          <p:cNvSpPr>
            <a:spLocks noGrp="1"/>
          </p:cNvSpPr>
          <p:nvPr>
            <p:ph idx="1"/>
          </p:nvPr>
        </p:nvSpPr>
        <p:spPr>
          <a:xfrm>
            <a:off x="1489753" y="1288041"/>
            <a:ext cx="4572000" cy="5569959"/>
          </a:xfrm>
        </p:spPr>
        <p:txBody>
          <a:bodyPr>
            <a:normAutofit fontScale="92500" lnSpcReduction="10000"/>
          </a:bodyPr>
          <a:lstStyle/>
          <a:p>
            <a:pPr marL="0" lvl="0" indent="0" algn="r">
              <a:buNone/>
            </a:pPr>
            <a:r>
              <a:rPr lang="ru-RU" sz="2000" b="1" dirty="0" smtClean="0"/>
              <a:t>1. Компьютеры и ноутбуки</a:t>
            </a:r>
            <a:endParaRPr lang="ru-RU" sz="2000" dirty="0"/>
          </a:p>
          <a:p>
            <a:pPr marL="0" lvl="0" indent="0" algn="r">
              <a:buNone/>
            </a:pPr>
            <a:r>
              <a:rPr lang="ru-RU" sz="2000" dirty="0" smtClean="0"/>
              <a:t>Позволяют проводить различные вычисления и работать с разнообразными программами и приложениями</a:t>
            </a:r>
          </a:p>
          <a:p>
            <a:pPr marL="0" lvl="0" indent="0" algn="r">
              <a:buNone/>
            </a:pPr>
            <a:r>
              <a:rPr lang="ru-RU" sz="2000" b="1" dirty="0" smtClean="0"/>
              <a:t>2. Мобильные устройства</a:t>
            </a:r>
          </a:p>
          <a:p>
            <a:pPr marL="0" lvl="0" indent="0" algn="r">
              <a:buNone/>
            </a:pPr>
            <a:r>
              <a:rPr lang="ru-RU" sz="2000" dirty="0" smtClean="0"/>
              <a:t>Расширяют возможности доступа к информации и общению с помощью приложений, электронной почты, мессенджеров и других сервисов</a:t>
            </a:r>
          </a:p>
          <a:p>
            <a:pPr marL="0" lvl="0" indent="0" algn="r">
              <a:buNone/>
            </a:pPr>
            <a:r>
              <a:rPr lang="ru-RU" sz="2000" b="1" dirty="0" smtClean="0"/>
              <a:t>3. Электронные учебники и материалы</a:t>
            </a:r>
          </a:p>
          <a:p>
            <a:pPr marL="0" lvl="0" indent="0" algn="r">
              <a:buNone/>
            </a:pPr>
            <a:r>
              <a:rPr lang="ru-RU" sz="2000" dirty="0" smtClean="0"/>
              <a:t>Обогащают обучение различными элементами, такими как видео, аудио и интерактивные задания</a:t>
            </a:r>
          </a:p>
          <a:p>
            <a:pPr marL="0" lvl="0" indent="0" algn="r">
              <a:buNone/>
            </a:pPr>
            <a:r>
              <a:rPr lang="ru-RU" sz="2000" b="1" dirty="0" smtClean="0"/>
              <a:t>4. Облачные технологии</a:t>
            </a:r>
          </a:p>
          <a:p>
            <a:pPr marL="0" lvl="0" indent="0" algn="r">
              <a:buNone/>
            </a:pPr>
            <a:r>
              <a:rPr lang="ru-RU" sz="2000" dirty="0" smtClean="0"/>
              <a:t>Представляют возможность хранения и обмена информацией и ресурсами в облаке, что облегчает совместную работу и доступ к данным из разных мест</a:t>
            </a:r>
            <a:endParaRPr lang="ru-RU" sz="2000" dirty="0"/>
          </a:p>
          <a:p>
            <a:pPr algn="r"/>
            <a:endParaRPr lang="ru-RU" sz="2000" dirty="0"/>
          </a:p>
        </p:txBody>
      </p:sp>
    </p:spTree>
    <p:extLst>
      <p:ext uri="{BB962C8B-B14F-4D97-AF65-F5344CB8AC3E}">
        <p14:creationId xmlns:p14="http://schemas.microsoft.com/office/powerpoint/2010/main" val="211098965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B14D46C-1D23-8547-BB33-F0756F88924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dirty="0" smtClean="0"/>
              <a:t>Виды ИКТ 5-8 (из 9)</a:t>
            </a:r>
            <a:endParaRPr lang="en-UA" dirty="0"/>
          </a:p>
        </p:txBody>
      </p:sp>
      <p:sp>
        <p:nvSpPr>
          <p:cNvPr id="37" name="矩形 46">
            <a:extLst>
              <a:ext uri="{FF2B5EF4-FFF2-40B4-BE49-F238E27FC236}">
                <a16:creationId xmlns:a16="http://schemas.microsoft.com/office/drawing/2014/main" id="{2AF631A7-3775-1E48-B488-C1601D94D94D}"/>
              </a:ext>
            </a:extLst>
          </p:cNvPr>
          <p:cNvSpPr/>
          <p:nvPr/>
        </p:nvSpPr>
        <p:spPr>
          <a:xfrm>
            <a:off x="12106737" y="4298988"/>
            <a:ext cx="2915489" cy="640534"/>
          </a:xfrm>
          <a:prstGeom prst="rect">
            <a:avLst/>
          </a:prstGeom>
        </p:spPr>
        <p:txBody>
          <a:bodyPr wrap="square">
            <a:spAutoFit/>
            <a:scene3d>
              <a:camera prst="orthographicFront"/>
              <a:lightRig rig="threePt" dir="t"/>
            </a:scene3d>
            <a:sp3d contourW="12700"/>
          </a:bodyPr>
          <a:lstStyle/>
          <a:p>
            <a:pPr lvl="0"/>
            <a:endParaRPr lang="zh-CN" altLang="en-US" sz="1200" dirty="0">
              <a:latin typeface="inpin heiti" panose="00000500000000000000" pitchFamily="2" charset="-122"/>
              <a:ea typeface="inpin heiti" panose="00000500000000000000" pitchFamily="2" charset="-122"/>
              <a:sym typeface="inpin heiti" panose="00000500000000000000" pitchFamily="2" charset="-122"/>
            </a:endParaRPr>
          </a:p>
        </p:txBody>
      </p:sp>
      <p:pic>
        <p:nvPicPr>
          <p:cNvPr id="62" name="Рисунок 6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799683" y="1224479"/>
            <a:ext cx="5876817" cy="5200581"/>
          </a:xfrm>
          <a:prstGeom prst="rect">
            <a:avLst/>
          </a:prstGeom>
        </p:spPr>
      </p:pic>
      <p:sp>
        <p:nvSpPr>
          <p:cNvPr id="28" name="Объект 2"/>
          <p:cNvSpPr txBox="1">
            <a:spLocks/>
          </p:cNvSpPr>
          <p:nvPr/>
        </p:nvSpPr>
        <p:spPr>
          <a:xfrm>
            <a:off x="1089061" y="1288042"/>
            <a:ext cx="4823638" cy="5246322"/>
          </a:xfrm>
          <a:prstGeom prst="rect">
            <a:avLst/>
          </a:prstGeom>
        </p:spPr>
        <p:txBody>
          <a:bodyPr vert="horz" lIns="91440" tIns="45720" rIns="91440" bIns="45720" rtlCol="0">
            <a:normAutofit lnSpcReduction="10000"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r">
              <a:buFont typeface="Arial" panose="020B0604020202020204" pitchFamily="34" charset="0"/>
              <a:buNone/>
            </a:pPr>
            <a:r>
              <a:rPr lang="ru-RU" sz="2000" b="1" dirty="0" smtClean="0"/>
              <a:t>5. Интернет</a:t>
            </a:r>
            <a:endParaRPr lang="ru-RU" sz="2000" dirty="0" smtClean="0"/>
          </a:p>
          <a:p>
            <a:pPr marL="0" indent="0" algn="r">
              <a:buFont typeface="Arial" panose="020B0604020202020204" pitchFamily="34" charset="0"/>
              <a:buNone/>
            </a:pPr>
            <a:r>
              <a:rPr lang="ru-RU" sz="2000" dirty="0" smtClean="0"/>
              <a:t>Представляет доступ к огромному объему информации и ресурсам</a:t>
            </a:r>
          </a:p>
          <a:p>
            <a:pPr marL="0" indent="0" algn="r">
              <a:buFont typeface="Arial" panose="020B0604020202020204" pitchFamily="34" charset="0"/>
              <a:buNone/>
            </a:pPr>
            <a:r>
              <a:rPr lang="ru-RU" sz="2000" b="1" dirty="0" smtClean="0"/>
              <a:t>6. </a:t>
            </a:r>
            <a:r>
              <a:rPr lang="ru-RU" sz="2000" b="1" dirty="0" err="1" smtClean="0"/>
              <a:t>Вебинары</a:t>
            </a:r>
            <a:r>
              <a:rPr lang="ru-RU" sz="2000" b="1" dirty="0" smtClean="0"/>
              <a:t> и конференции</a:t>
            </a:r>
          </a:p>
          <a:p>
            <a:pPr marL="0" indent="0" algn="r">
              <a:buFont typeface="Arial" panose="020B0604020202020204" pitchFamily="34" charset="0"/>
              <a:buNone/>
            </a:pPr>
            <a:r>
              <a:rPr lang="ru-RU" sz="2000" dirty="0" smtClean="0"/>
              <a:t>Позволяют проводить образовательные мероприятия и лекции в режиме реального времени без привязки к месту</a:t>
            </a:r>
          </a:p>
          <a:p>
            <a:pPr marL="0" indent="0" algn="r">
              <a:buFont typeface="Arial" panose="020B0604020202020204" pitchFamily="34" charset="0"/>
              <a:buNone/>
            </a:pPr>
            <a:r>
              <a:rPr lang="ru-RU" sz="2000" b="1" dirty="0" smtClean="0"/>
              <a:t>7. Интерактивные доски</a:t>
            </a:r>
          </a:p>
          <a:p>
            <a:pPr marL="0" indent="0" algn="r">
              <a:buFont typeface="Arial" panose="020B0604020202020204" pitchFamily="34" charset="0"/>
              <a:buNone/>
            </a:pPr>
            <a:r>
              <a:rPr lang="ru-RU" sz="2000" dirty="0" smtClean="0"/>
              <a:t>Представляют возможность обучающимся взаимодействовать с учебным материалом</a:t>
            </a:r>
          </a:p>
          <a:p>
            <a:pPr marL="0" indent="0" algn="r">
              <a:buFont typeface="Arial" panose="020B0604020202020204" pitchFamily="34" charset="0"/>
              <a:buNone/>
            </a:pPr>
            <a:r>
              <a:rPr lang="ru-RU" sz="2000" b="1" dirty="0" smtClean="0"/>
              <a:t>8. Образовательные платформы и онлайн курсы</a:t>
            </a:r>
          </a:p>
          <a:p>
            <a:pPr marL="0" indent="0" algn="r">
              <a:buFont typeface="Arial" panose="020B0604020202020204" pitchFamily="34" charset="0"/>
              <a:buNone/>
            </a:pPr>
            <a:r>
              <a:rPr lang="ru-RU" sz="2000" dirty="0" smtClean="0"/>
              <a:t>Открывают доступ к различным курсам и обучающим программам, которые можно изучать в удобное время</a:t>
            </a:r>
          </a:p>
          <a:p>
            <a:pPr algn="r"/>
            <a:endParaRPr lang="ru-RU" sz="2000" dirty="0"/>
          </a:p>
        </p:txBody>
      </p:sp>
    </p:spTree>
    <p:extLst>
      <p:ext uri="{BB962C8B-B14F-4D97-AF65-F5344CB8AC3E}">
        <p14:creationId xmlns:p14="http://schemas.microsoft.com/office/powerpoint/2010/main" val="237991973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B14D46C-1D23-8547-BB33-F0756F88924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sz="3600" dirty="0" smtClean="0"/>
              <a:t>9. Искусственный интеллект</a:t>
            </a:r>
            <a:endParaRPr lang="en-UA" sz="3600" dirty="0"/>
          </a:p>
        </p:txBody>
      </p:sp>
      <p:sp>
        <p:nvSpPr>
          <p:cNvPr id="37" name="矩形 46">
            <a:extLst>
              <a:ext uri="{FF2B5EF4-FFF2-40B4-BE49-F238E27FC236}">
                <a16:creationId xmlns:a16="http://schemas.microsoft.com/office/drawing/2014/main" id="{2AF631A7-3775-1E48-B488-C1601D94D94D}"/>
              </a:ext>
            </a:extLst>
          </p:cNvPr>
          <p:cNvSpPr/>
          <p:nvPr/>
        </p:nvSpPr>
        <p:spPr>
          <a:xfrm>
            <a:off x="12106737" y="4298988"/>
            <a:ext cx="2915489" cy="640534"/>
          </a:xfrm>
          <a:prstGeom prst="rect">
            <a:avLst/>
          </a:prstGeom>
        </p:spPr>
        <p:txBody>
          <a:bodyPr wrap="square">
            <a:spAutoFit/>
            <a:scene3d>
              <a:camera prst="orthographicFront"/>
              <a:lightRig rig="threePt" dir="t"/>
            </a:scene3d>
            <a:sp3d contourW="12700"/>
          </a:bodyPr>
          <a:lstStyle/>
          <a:p>
            <a:pPr lvl="0"/>
            <a:endParaRPr lang="zh-CN" altLang="en-US" sz="1200" dirty="0">
              <a:latin typeface="inpin heiti" panose="00000500000000000000" pitchFamily="2" charset="-122"/>
              <a:ea typeface="inpin heiti" panose="00000500000000000000" pitchFamily="2" charset="-122"/>
              <a:sym typeface="inpin heiti" panose="00000500000000000000" pitchFamily="2" charset="-122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1159965" y="1541638"/>
            <a:ext cx="5598644" cy="424731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fontAlgn="base"/>
            <a:r>
              <a:rPr lang="ru-RU" dirty="0" smtClean="0">
                <a:hlinkClick r:id="rId2"/>
              </a:rPr>
              <a:t>https</a:t>
            </a:r>
            <a:r>
              <a:rPr lang="ru-RU" dirty="0">
                <a:hlinkClick r:id="rId2"/>
              </a:rPr>
              <a:t>://uberduck.ai/</a:t>
            </a:r>
            <a:r>
              <a:rPr lang="ru-RU" dirty="0"/>
              <a:t> — генерация голоса из </a:t>
            </a:r>
            <a:r>
              <a:rPr lang="ru-RU" dirty="0" smtClean="0"/>
              <a:t>текста</a:t>
            </a:r>
            <a:endParaRPr lang="ru-RU" dirty="0"/>
          </a:p>
          <a:p>
            <a:pPr fontAlgn="base"/>
            <a:r>
              <a:rPr lang="ru-RU" dirty="0" smtClean="0">
                <a:hlinkClick r:id="rId3"/>
              </a:rPr>
              <a:t>https</a:t>
            </a:r>
            <a:r>
              <a:rPr lang="ru-RU" dirty="0">
                <a:hlinkClick r:id="rId3"/>
              </a:rPr>
              <a:t>://lumen5.com/</a:t>
            </a:r>
            <a:r>
              <a:rPr lang="ru-RU" dirty="0"/>
              <a:t> — ИИ для создания </a:t>
            </a:r>
            <a:r>
              <a:rPr lang="ru-RU" dirty="0" smtClean="0"/>
              <a:t>видео</a:t>
            </a:r>
            <a:endParaRPr lang="ru-RU" dirty="0"/>
          </a:p>
          <a:p>
            <a:pPr fontAlgn="base"/>
            <a:r>
              <a:rPr lang="ru-RU" dirty="0" smtClean="0">
                <a:hlinkClick r:id="rId4"/>
              </a:rPr>
              <a:t>https</a:t>
            </a:r>
            <a:r>
              <a:rPr lang="ru-RU" dirty="0">
                <a:hlinkClick r:id="rId4"/>
              </a:rPr>
              <a:t>://huggingface.co/</a:t>
            </a:r>
            <a:r>
              <a:rPr lang="ru-RU" dirty="0"/>
              <a:t> — </a:t>
            </a:r>
            <a:r>
              <a:rPr lang="ru-RU" dirty="0" err="1"/>
              <a:t>репозиторий</a:t>
            </a:r>
            <a:r>
              <a:rPr lang="ru-RU" dirty="0"/>
              <a:t> ИИ </a:t>
            </a:r>
            <a:r>
              <a:rPr lang="ru-RU" dirty="0" smtClean="0"/>
              <a:t>проектов</a:t>
            </a:r>
          </a:p>
          <a:p>
            <a:pPr fontAlgn="base"/>
            <a:r>
              <a:rPr lang="ru-RU" dirty="0" smtClean="0">
                <a:hlinkClick r:id="rId5"/>
              </a:rPr>
              <a:t>https</a:t>
            </a:r>
            <a:r>
              <a:rPr lang="ru-RU" dirty="0">
                <a:hlinkClick r:id="rId5"/>
              </a:rPr>
              <a:t>://designs.ai/ru</a:t>
            </a:r>
            <a:r>
              <a:rPr lang="ru-RU" dirty="0"/>
              <a:t> — онлайн редактор </a:t>
            </a:r>
            <a:r>
              <a:rPr lang="ru-RU" dirty="0" smtClean="0"/>
              <a:t>видео</a:t>
            </a:r>
            <a:endParaRPr lang="ru-RU" dirty="0"/>
          </a:p>
          <a:p>
            <a:pPr fontAlgn="base"/>
            <a:r>
              <a:rPr lang="ru-RU" dirty="0" smtClean="0">
                <a:hlinkClick r:id="rId6"/>
              </a:rPr>
              <a:t>https</a:t>
            </a:r>
            <a:r>
              <a:rPr lang="ru-RU" dirty="0">
                <a:hlinkClick r:id="rId6"/>
              </a:rPr>
              <a:t>://midjourney.com</a:t>
            </a:r>
            <a:r>
              <a:rPr lang="ru-RU" dirty="0"/>
              <a:t> — </a:t>
            </a:r>
            <a:r>
              <a:rPr lang="ru-RU" dirty="0" smtClean="0"/>
              <a:t>арт-</a:t>
            </a:r>
            <a:r>
              <a:rPr lang="ru-RU" dirty="0" err="1" smtClean="0"/>
              <a:t>нейросеть</a:t>
            </a:r>
            <a:endParaRPr lang="ru-RU" dirty="0"/>
          </a:p>
          <a:p>
            <a:pPr fontAlgn="base"/>
            <a:r>
              <a:rPr lang="ru-RU" dirty="0" smtClean="0">
                <a:hlinkClick r:id="rId7"/>
              </a:rPr>
              <a:t>https</a:t>
            </a:r>
            <a:r>
              <a:rPr lang="ru-RU" dirty="0">
                <a:hlinkClick r:id="rId7"/>
              </a:rPr>
              <a:t>://looka.com/</a:t>
            </a:r>
            <a:r>
              <a:rPr lang="ru-RU" dirty="0"/>
              <a:t> — сервис для генерации логотипов </a:t>
            </a:r>
            <a:r>
              <a:rPr lang="ru-RU" dirty="0" smtClean="0">
                <a:hlinkClick r:id="rId8"/>
              </a:rPr>
              <a:t>https</a:t>
            </a:r>
            <a:r>
              <a:rPr lang="ru-RU" dirty="0">
                <a:hlinkClick r:id="rId8"/>
              </a:rPr>
              <a:t>://bigjpg.com/</a:t>
            </a:r>
            <a:r>
              <a:rPr lang="ru-RU" dirty="0"/>
              <a:t> — бесплатный сервис для увеличения фото и иллюстраций без потери качества;</a:t>
            </a:r>
          </a:p>
          <a:p>
            <a:pPr fontAlgn="base"/>
            <a:r>
              <a:rPr lang="ru-RU" dirty="0" smtClean="0">
                <a:hlinkClick r:id="rId9"/>
              </a:rPr>
              <a:t>https</a:t>
            </a:r>
            <a:r>
              <a:rPr lang="ru-RU" dirty="0">
                <a:hlinkClick r:id="rId9"/>
              </a:rPr>
              <a:t>://artbreeder.com/</a:t>
            </a:r>
            <a:r>
              <a:rPr lang="ru-RU" dirty="0"/>
              <a:t> — генерация картинок </a:t>
            </a:r>
            <a:r>
              <a:rPr lang="ru-RU" dirty="0" smtClean="0">
                <a:hlinkClick r:id="rId10"/>
              </a:rPr>
              <a:t>https</a:t>
            </a:r>
            <a:r>
              <a:rPr lang="ru-RU" dirty="0">
                <a:hlinkClick r:id="rId10"/>
              </a:rPr>
              <a:t>://neural.love/</a:t>
            </a:r>
            <a:r>
              <a:rPr lang="ru-RU" dirty="0"/>
              <a:t> — улучшение фото и видео с помощью </a:t>
            </a:r>
            <a:r>
              <a:rPr lang="ru-RU" dirty="0" err="1" smtClean="0"/>
              <a:t>нейросетей</a:t>
            </a:r>
            <a:endParaRPr lang="ru-RU" dirty="0"/>
          </a:p>
          <a:p>
            <a:pPr fontAlgn="base"/>
            <a:r>
              <a:rPr lang="ru-RU" dirty="0" smtClean="0">
                <a:hlinkClick r:id="rId11"/>
              </a:rPr>
              <a:t>https</a:t>
            </a:r>
            <a:r>
              <a:rPr lang="ru-RU" dirty="0">
                <a:hlinkClick r:id="rId11"/>
              </a:rPr>
              <a:t>://openai.com/dall-e-2/</a:t>
            </a:r>
            <a:r>
              <a:rPr lang="ru-RU" dirty="0"/>
              <a:t> </a:t>
            </a:r>
            <a:r>
              <a:rPr lang="ru-RU" dirty="0" smtClean="0"/>
              <a:t>— арт-</a:t>
            </a:r>
            <a:r>
              <a:rPr lang="ru-RU" dirty="0" err="1" smtClean="0"/>
              <a:t>нейросеть</a:t>
            </a:r>
            <a:endParaRPr lang="ru-RU" dirty="0"/>
          </a:p>
          <a:p>
            <a:pPr fontAlgn="base"/>
            <a:r>
              <a:rPr lang="ru-RU" dirty="0" smtClean="0">
                <a:hlinkClick r:id="rId12"/>
              </a:rPr>
              <a:t>https</a:t>
            </a:r>
            <a:r>
              <a:rPr lang="ru-RU" dirty="0">
                <a:hlinkClick r:id="rId12"/>
              </a:rPr>
              <a:t>://t.me/neuroperson_bot—</a:t>
            </a:r>
            <a:r>
              <a:rPr lang="ru-RU" dirty="0"/>
              <a:t> бот генерирующий уникальные лица посредством ИИ.</a:t>
            </a:r>
          </a:p>
          <a:p>
            <a:r>
              <a:rPr lang="ru-RU" dirty="0"/>
              <a:t> </a:t>
            </a:r>
          </a:p>
        </p:txBody>
      </p:sp>
      <p:pic>
        <p:nvPicPr>
          <p:cNvPr id="35" name="Рисунок 34"/>
          <p:cNvPicPr>
            <a:picLocks noChangeAspect="1"/>
          </p:cNvPicPr>
          <p:nvPr/>
        </p:nvPicPr>
        <p:blipFill rotWithShape="1"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7158"/>
          <a:stretch/>
        </p:blipFill>
        <p:spPr>
          <a:xfrm flipH="1">
            <a:off x="8763781" y="236296"/>
            <a:ext cx="3756992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553719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B14D46C-1D23-8547-BB33-F0756F88924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224758" y="365126"/>
            <a:ext cx="7692259" cy="630298"/>
          </a:xfrm>
        </p:spPr>
        <p:txBody>
          <a:bodyPr>
            <a:noAutofit/>
          </a:bodyPr>
          <a:lstStyle/>
          <a:p>
            <a:r>
              <a:rPr lang="ru-RU" sz="2700" dirty="0" smtClean="0"/>
              <a:t>Электронные образовательные ресурсы (ЭОР)</a:t>
            </a:r>
            <a:endParaRPr lang="en-UA" sz="2700" dirty="0"/>
          </a:p>
        </p:txBody>
      </p:sp>
      <p:pic>
        <p:nvPicPr>
          <p:cNvPr id="7" name="Рисунок 6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580" r="8798"/>
          <a:stretch/>
        </p:blipFill>
        <p:spPr>
          <a:xfrm>
            <a:off x="6670103" y="1241876"/>
            <a:ext cx="5246914" cy="4435601"/>
          </a:xfrm>
          <a:prstGeom prst="rect">
            <a:avLst/>
          </a:prstGeom>
        </p:spPr>
      </p:pic>
      <p:sp>
        <p:nvSpPr>
          <p:cNvPr id="4" name="TextBox 3"/>
          <p:cNvSpPr txBox="1"/>
          <p:nvPr/>
        </p:nvSpPr>
        <p:spPr>
          <a:xfrm>
            <a:off x="536713" y="1133061"/>
            <a:ext cx="6052930" cy="498598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200" b="1" dirty="0"/>
              <a:t>С</a:t>
            </a:r>
            <a:r>
              <a:rPr lang="ru-RU" sz="2200" b="1" dirty="0" smtClean="0"/>
              <a:t>редства </a:t>
            </a:r>
            <a:r>
              <a:rPr lang="ru-RU" sz="2200" b="1" dirty="0"/>
              <a:t>обучения, разработанные и реализуемые на базе компьютерных </a:t>
            </a:r>
            <a:r>
              <a:rPr lang="ru-RU" sz="2200" b="1" dirty="0" smtClean="0"/>
              <a:t>технологий</a:t>
            </a:r>
            <a:r>
              <a:rPr lang="ru-RU" b="1" dirty="0"/>
              <a:t> </a:t>
            </a:r>
            <a:r>
              <a:rPr lang="ru-RU" b="1" dirty="0" smtClean="0"/>
              <a:t>– ЭОР</a:t>
            </a:r>
            <a:endParaRPr lang="ru-RU" dirty="0" smtClean="0"/>
          </a:p>
          <a:p>
            <a:pPr marL="285750" indent="-285750" algn="just">
              <a:buFont typeface="Arial" panose="020B0604020202020204" pitchFamily="34" charset="0"/>
              <a:buChar char="•"/>
            </a:pPr>
            <a:r>
              <a:rPr lang="ru-RU" dirty="0" smtClean="0"/>
              <a:t>Структура </a:t>
            </a:r>
            <a:r>
              <a:rPr lang="ru-RU" dirty="0"/>
              <a:t>электронного издания </a:t>
            </a:r>
            <a:r>
              <a:rPr lang="ru-RU" dirty="0" smtClean="0"/>
              <a:t> </a:t>
            </a:r>
            <a:r>
              <a:rPr lang="ru-RU" dirty="0"/>
              <a:t>схожа с печатным. </a:t>
            </a:r>
            <a:endParaRPr lang="ru-RU" dirty="0" smtClean="0"/>
          </a:p>
          <a:p>
            <a:pPr algn="just"/>
            <a:r>
              <a:rPr lang="ru-RU" dirty="0" smtClean="0"/>
              <a:t>В</a:t>
            </a:r>
            <a:r>
              <a:rPr lang="ru-RU" dirty="0"/>
              <a:t> ней предусмотрено деление на компоненты: главы, параграфы, разделы. В роли страниц выступают экранные </a:t>
            </a:r>
            <a:r>
              <a:rPr lang="ru-RU" dirty="0" smtClean="0"/>
              <a:t>кадры. </a:t>
            </a:r>
            <a:r>
              <a:rPr lang="ru-RU" dirty="0"/>
              <a:t>Все кадры </a:t>
            </a:r>
            <a:r>
              <a:rPr lang="ru-RU" dirty="0" smtClean="0"/>
              <a:t>пронумерованы и у </a:t>
            </a:r>
            <a:r>
              <a:rPr lang="ru-RU" dirty="0"/>
              <a:t>каждого </a:t>
            </a:r>
            <a:r>
              <a:rPr lang="ru-RU" dirty="0" smtClean="0"/>
              <a:t>есть </a:t>
            </a:r>
            <a:r>
              <a:rPr lang="ru-RU" dirty="0"/>
              <a:t>свой продуманный сценарий — то есть порядок </a:t>
            </a:r>
            <a:r>
              <a:rPr lang="ru-RU" dirty="0" smtClean="0"/>
              <a:t>действий</a:t>
            </a:r>
            <a:r>
              <a:rPr lang="ru-RU" dirty="0"/>
              <a:t>, которые могут совершать </a:t>
            </a:r>
            <a:r>
              <a:rPr lang="ru-RU" dirty="0" smtClean="0"/>
              <a:t>пользователи.</a:t>
            </a:r>
          </a:p>
          <a:p>
            <a:pPr marL="285750" indent="-285750" algn="just">
              <a:buFont typeface="Arial" panose="020B0604020202020204" pitchFamily="34" charset="0"/>
              <a:buChar char="•"/>
            </a:pPr>
            <a:r>
              <a:rPr lang="ru-RU" dirty="0" smtClean="0"/>
              <a:t>Все </a:t>
            </a:r>
            <a:r>
              <a:rPr lang="ru-RU" dirty="0"/>
              <a:t>ЭОР п</a:t>
            </a:r>
            <a:r>
              <a:rPr lang="ru-RU" dirty="0" smtClean="0"/>
              <a:t>редусматривают </a:t>
            </a:r>
            <a:r>
              <a:rPr lang="ru-RU" dirty="0"/>
              <a:t>интерактивный </a:t>
            </a:r>
            <a:r>
              <a:rPr lang="ru-RU" dirty="0" smtClean="0"/>
              <a:t>компонент.</a:t>
            </a:r>
          </a:p>
          <a:p>
            <a:pPr algn="just"/>
            <a:r>
              <a:rPr lang="ru-RU" dirty="0" smtClean="0"/>
              <a:t>Детерминированный </a:t>
            </a:r>
            <a:r>
              <a:rPr lang="ru-RU" dirty="0"/>
              <a:t>образовательный ресурс предлагает единственно возможный порядок </a:t>
            </a:r>
            <a:r>
              <a:rPr lang="ru-RU" dirty="0" smtClean="0"/>
              <a:t>взаимодействия. </a:t>
            </a:r>
          </a:p>
          <a:p>
            <a:pPr algn="just"/>
            <a:r>
              <a:rPr lang="ru-RU" dirty="0" smtClean="0"/>
              <a:t>Работа </a:t>
            </a:r>
            <a:r>
              <a:rPr lang="ru-RU" dirty="0"/>
              <a:t>с интерактивным ресурсом, напротив, позволяет выбрать один из нескольких алгоритмов взаимодействия. </a:t>
            </a:r>
          </a:p>
          <a:p>
            <a:pPr algn="just"/>
            <a:r>
              <a:rPr lang="ru-RU" dirty="0" smtClean="0"/>
              <a:t>Существуют официальные и неофициальные издания. </a:t>
            </a:r>
          </a:p>
          <a:p>
            <a:pPr marL="285750" indent="-285750" algn="just">
              <a:buFont typeface="Arial" panose="020B0604020202020204" pitchFamily="34" charset="0"/>
              <a:buChar char="•"/>
            </a:pPr>
            <a:r>
              <a:rPr lang="ru-RU" smtClean="0"/>
              <a:t>Педагог </a:t>
            </a:r>
            <a:r>
              <a:rPr lang="ru-RU" dirty="0" smtClean="0"/>
              <a:t>может самостоятельно создать ЭОР, например, интерактивный плакат средствами </a:t>
            </a:r>
            <a:r>
              <a:rPr lang="en-US" dirty="0" smtClean="0"/>
              <a:t>PowerPoint</a:t>
            </a:r>
            <a:endParaRPr lang="ru-RU" dirty="0" smtClean="0"/>
          </a:p>
        </p:txBody>
      </p:sp>
      <p:sp>
        <p:nvSpPr>
          <p:cNvPr id="9" name="Прямоугольник 8"/>
          <p:cNvSpPr/>
          <p:nvPr/>
        </p:nvSpPr>
        <p:spPr>
          <a:xfrm>
            <a:off x="6670103" y="5565913"/>
            <a:ext cx="5521897" cy="526774"/>
          </a:xfrm>
          <a:prstGeom prst="rect">
            <a:avLst/>
          </a:prstGeom>
          <a:solidFill>
            <a:srgbClr val="CCFF6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73620643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Прямоугольник 4"/>
          <p:cNvSpPr/>
          <p:nvPr/>
        </p:nvSpPr>
        <p:spPr>
          <a:xfrm>
            <a:off x="6172200" y="1411357"/>
            <a:ext cx="5625548" cy="4969565"/>
          </a:xfrm>
          <a:prstGeom prst="rect">
            <a:avLst/>
          </a:prstGeom>
          <a:solidFill>
            <a:srgbClr val="F8F4F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6" name="Прямоугольник 5"/>
          <p:cNvSpPr/>
          <p:nvPr/>
        </p:nvSpPr>
        <p:spPr>
          <a:xfrm>
            <a:off x="141092" y="0"/>
            <a:ext cx="1459107" cy="685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D222DADC-D433-2A47-BE6A-028664AAC854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4035287" y="366469"/>
            <a:ext cx="8478078" cy="641716"/>
          </a:xfrm>
        </p:spPr>
        <p:txBody>
          <a:bodyPr anchor="ctr">
            <a:normAutofit/>
          </a:bodyPr>
          <a:lstStyle/>
          <a:p>
            <a:pPr algn="l"/>
            <a:r>
              <a:rPr lang="ru-RU" sz="3000" dirty="0" smtClean="0">
                <a:solidFill>
                  <a:srgbClr val="F8F4F8"/>
                </a:solidFill>
              </a:rPr>
              <a:t>Интересные факты об ИКТ</a:t>
            </a:r>
            <a:endParaRPr lang="uk-UA" sz="3000" dirty="0">
              <a:solidFill>
                <a:srgbClr val="F8F4F8"/>
              </a:solidFill>
            </a:endParaRPr>
          </a:p>
        </p:txBody>
      </p:sp>
      <p:sp>
        <p:nvSpPr>
          <p:cNvPr id="7" name="Title 1">
            <a:extLst>
              <a:ext uri="{FF2B5EF4-FFF2-40B4-BE49-F238E27FC236}">
                <a16:creationId xmlns:a16="http://schemas.microsoft.com/office/drawing/2014/main" id="{1D0D6FDD-80B3-A043-9ACE-357F02CD051E}"/>
              </a:ext>
            </a:extLst>
          </p:cNvPr>
          <p:cNvSpPr txBox="1">
            <a:spLocks/>
          </p:cNvSpPr>
          <p:nvPr/>
        </p:nvSpPr>
        <p:spPr>
          <a:xfrm>
            <a:off x="4786839" y="5247861"/>
            <a:ext cx="7010909" cy="920008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rgbClr val="F8F4F8"/>
                </a:solidFill>
                <a:latin typeface="+mj-lt"/>
                <a:ea typeface="+mj-ea"/>
                <a:cs typeface="+mj-cs"/>
              </a:defRPr>
            </a:lvl1pPr>
          </a:lstStyle>
          <a:p>
            <a:endParaRPr lang="uk-UA" sz="2500" dirty="0">
              <a:solidFill>
                <a:schemeClr val="tx1"/>
              </a:solidFill>
              <a:latin typeface="Seravek" panose="020B0503040000020004" pitchFamily="34" charset="0"/>
            </a:endParaRPr>
          </a:p>
        </p:txBody>
      </p:sp>
      <p:sp>
        <p:nvSpPr>
          <p:cNvPr id="10" name="Заголовок 9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8" name="Рисунок 7" descr="ИИ станет помощником представителей творческих специальностей">
            <a:hlinkClick r:id="rId2"/>
          </p:cNvPr>
          <p:cNvPicPr/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5003"/>
          <a:stretch/>
        </p:blipFill>
        <p:spPr bwMode="auto">
          <a:xfrm>
            <a:off x="7424531" y="1306617"/>
            <a:ext cx="4767469" cy="4045985"/>
          </a:xfrm>
          <a:prstGeom prst="rect">
            <a:avLst/>
          </a:prstGeom>
          <a:noFill/>
          <a:ln>
            <a:noFill/>
          </a:ln>
        </p:spPr>
      </p:pic>
      <p:sp>
        <p:nvSpPr>
          <p:cNvPr id="2" name="TextBox 1"/>
          <p:cNvSpPr txBox="1"/>
          <p:nvPr/>
        </p:nvSpPr>
        <p:spPr>
          <a:xfrm>
            <a:off x="437322" y="1218483"/>
            <a:ext cx="6728791" cy="480131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ru-RU" dirty="0"/>
              <a:t>Первый портативный компьютер имел вес 12 </a:t>
            </a:r>
            <a:r>
              <a:rPr lang="ru-RU" dirty="0" smtClean="0"/>
              <a:t>килограммов</a:t>
            </a:r>
            <a:endParaRPr lang="ru-RU" dirty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ru-RU" dirty="0"/>
              <a:t>Информатика как учебная дисциплина впервые начала использоваться в СССР в 1985 </a:t>
            </a:r>
            <a:r>
              <a:rPr lang="ru-RU" dirty="0" smtClean="0"/>
              <a:t>году</a:t>
            </a:r>
            <a:endParaRPr lang="ru-RU" dirty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ru-RU" dirty="0" smtClean="0"/>
              <a:t>На сегодняшний день </a:t>
            </a:r>
            <a:r>
              <a:rPr lang="ru-RU" dirty="0"/>
              <a:t>4,9 миллиарда активных </a:t>
            </a:r>
            <a:r>
              <a:rPr lang="ru-RU" dirty="0" smtClean="0"/>
              <a:t>пользователей Интернет</a:t>
            </a:r>
            <a:endParaRPr lang="ru-RU" dirty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ru-RU" dirty="0"/>
              <a:t>Первое видео на </a:t>
            </a:r>
            <a:r>
              <a:rPr lang="ru-RU" dirty="0" err="1"/>
              <a:t>YouTube</a:t>
            </a:r>
            <a:r>
              <a:rPr lang="ru-RU" dirty="0"/>
              <a:t> было загружено в 2005 году под названием «Я в зоопарке»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ru-RU" dirty="0" smtClean="0"/>
              <a:t>В </a:t>
            </a:r>
            <a:r>
              <a:rPr lang="ru-RU" dirty="0"/>
              <a:t>среднем человек проводит в Интернете около 6 часов 42 минут в день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ru-RU" dirty="0" smtClean="0"/>
              <a:t>В </a:t>
            </a:r>
            <a:r>
              <a:rPr lang="ru-RU" dirty="0"/>
              <a:t>1990 году первая сеть в России была подключена к интернету.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ru-RU" dirty="0" smtClean="0"/>
              <a:t>Самая </a:t>
            </a:r>
            <a:r>
              <a:rPr lang="ru-RU" dirty="0"/>
              <a:t>частая причина поломки компьютера – попадание жидкости на </a:t>
            </a:r>
            <a:r>
              <a:rPr lang="ru-RU" dirty="0" smtClean="0"/>
              <a:t>клавиатуру</a:t>
            </a:r>
            <a:endParaRPr lang="ru-RU" dirty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ru-RU" dirty="0" smtClean="0"/>
              <a:t>Инженерам </a:t>
            </a:r>
            <a:r>
              <a:rPr lang="ru-RU" dirty="0"/>
              <a:t>из Дании удалось разработать компьютер, при помощи которого корова может доить себя самостоятельно.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ru-RU" dirty="0" err="1" smtClean="0"/>
              <a:t>Киберофобами</a:t>
            </a:r>
            <a:r>
              <a:rPr lang="ru-RU" dirty="0" smtClean="0"/>
              <a:t> </a:t>
            </a:r>
            <a:r>
              <a:rPr lang="ru-RU" dirty="0"/>
              <a:t>называют людей, которые боятся компьютеров и всего, что с ними </a:t>
            </a:r>
            <a:r>
              <a:rPr lang="ru-RU" dirty="0" smtClean="0"/>
              <a:t>связано</a:t>
            </a:r>
            <a:endParaRPr lang="ru-RU" dirty="0"/>
          </a:p>
          <a:p>
            <a:endParaRPr lang="ru-RU" dirty="0"/>
          </a:p>
        </p:txBody>
      </p:sp>
      <p:sp>
        <p:nvSpPr>
          <p:cNvPr id="4" name="Прямоугольник 3"/>
          <p:cNvSpPr/>
          <p:nvPr/>
        </p:nvSpPr>
        <p:spPr>
          <a:xfrm>
            <a:off x="7424531" y="5565913"/>
            <a:ext cx="4767469" cy="417444"/>
          </a:xfrm>
          <a:prstGeom prst="rect">
            <a:avLst/>
          </a:prstGeom>
          <a:solidFill>
            <a:srgbClr val="CCFF6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6082622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B14D46C-1D23-8547-BB33-F0756F88924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sz="3000" dirty="0" smtClean="0"/>
              <a:t>Применение ИКТ в </a:t>
            </a:r>
            <a:r>
              <a:rPr lang="ru-RU" sz="3000" dirty="0" err="1" smtClean="0"/>
              <a:t>ОЦРТДиЮ</a:t>
            </a:r>
            <a:endParaRPr lang="en-UA" sz="3000" dirty="0"/>
          </a:p>
        </p:txBody>
      </p:sp>
      <p:pic>
        <p:nvPicPr>
          <p:cNvPr id="4" name="Рисунок 3"/>
          <p:cNvPicPr/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6026" t="2621" r="14645" b="32162"/>
          <a:stretch/>
        </p:blipFill>
        <p:spPr bwMode="auto">
          <a:xfrm>
            <a:off x="3894455" y="1246022"/>
            <a:ext cx="7863536" cy="4150926"/>
          </a:xfrm>
          <a:prstGeom prst="rect">
            <a:avLst/>
          </a:prstGeom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sp>
        <p:nvSpPr>
          <p:cNvPr id="5" name="TextBox 4"/>
          <p:cNvSpPr txBox="1"/>
          <p:nvPr/>
        </p:nvSpPr>
        <p:spPr>
          <a:xfrm>
            <a:off x="525608" y="1246022"/>
            <a:ext cx="3519618" cy="480131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 smtClean="0"/>
              <a:t>Статистически наибольшие затруднения у педагогов нашего Центра вызывает работа с информационно-коммуникационными технологиями . </a:t>
            </a:r>
          </a:p>
          <a:p>
            <a:endParaRPr lang="ru-RU" dirty="0"/>
          </a:p>
          <a:p>
            <a:r>
              <a:rPr lang="ru-RU" dirty="0" smtClean="0"/>
              <a:t>18,9 % педагогов затрудняются в применении ИКТ,</a:t>
            </a:r>
          </a:p>
          <a:p>
            <a:r>
              <a:rPr lang="ru-RU" dirty="0"/>
              <a:t>в</a:t>
            </a:r>
            <a:r>
              <a:rPr lang="ru-RU" dirty="0" smtClean="0"/>
              <a:t> частности,</a:t>
            </a:r>
          </a:p>
          <a:p>
            <a:r>
              <a:rPr lang="ru-RU" dirty="0" smtClean="0"/>
              <a:t>освещение </a:t>
            </a:r>
            <a:r>
              <a:rPr lang="ru-RU" dirty="0"/>
              <a:t>деятельности </a:t>
            </a:r>
            <a:r>
              <a:rPr lang="ru-RU" dirty="0" smtClean="0"/>
              <a:t>в </a:t>
            </a:r>
            <a:r>
              <a:rPr lang="ru-RU" dirty="0"/>
              <a:t>социальных сетях,  инфоповоды, ведение аккаунтов, </a:t>
            </a:r>
            <a:r>
              <a:rPr lang="ru-RU" dirty="0" smtClean="0"/>
              <a:t>блогов, распространение рекламной информации, разработка цифровых образовательных продуктов</a:t>
            </a:r>
            <a:endParaRPr lang="ru-RU" dirty="0"/>
          </a:p>
        </p:txBody>
      </p:sp>
      <p:sp>
        <p:nvSpPr>
          <p:cNvPr id="6" name="Прямоугольник 5"/>
          <p:cNvSpPr/>
          <p:nvPr/>
        </p:nvSpPr>
        <p:spPr>
          <a:xfrm>
            <a:off x="3894455" y="5436704"/>
            <a:ext cx="8297546" cy="570876"/>
          </a:xfrm>
          <a:prstGeom prst="rect">
            <a:avLst/>
          </a:prstGeom>
          <a:solidFill>
            <a:srgbClr val="CCFF6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66856115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224758" y="365126"/>
            <a:ext cx="7466229" cy="630298"/>
          </a:xfrm>
        </p:spPr>
        <p:txBody>
          <a:bodyPr>
            <a:normAutofit/>
          </a:bodyPr>
          <a:lstStyle/>
          <a:p>
            <a:r>
              <a:rPr lang="ru-RU" sz="3000" dirty="0" smtClean="0"/>
              <a:t>Преимущества и недостатки ИКТ</a:t>
            </a:r>
            <a:endParaRPr lang="ru-RU" sz="3000" dirty="0"/>
          </a:p>
        </p:txBody>
      </p:sp>
      <p:sp>
        <p:nvSpPr>
          <p:cNvPr id="6" name="矩形 44">
            <a:extLst>
              <a:ext uri="{FF2B5EF4-FFF2-40B4-BE49-F238E27FC236}">
                <a16:creationId xmlns:a16="http://schemas.microsoft.com/office/drawing/2014/main" id="{5F473D60-3840-964A-AE77-4B3A3E9A8C54}"/>
              </a:ext>
            </a:extLst>
          </p:cNvPr>
          <p:cNvSpPr/>
          <p:nvPr/>
        </p:nvSpPr>
        <p:spPr>
          <a:xfrm>
            <a:off x="822688" y="995424"/>
            <a:ext cx="5537015" cy="7072705"/>
          </a:xfrm>
          <a:prstGeom prst="rect">
            <a:avLst/>
          </a:prstGeom>
        </p:spPr>
        <p:txBody>
          <a:bodyPr wrap="square">
            <a:spAutoFit/>
            <a:scene3d>
              <a:camera prst="orthographicFront"/>
              <a:lightRig rig="threePt" dir="t"/>
            </a:scene3d>
            <a:sp3d contourW="12700"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endParaRPr lang="ru-RU" altLang="zh-CN" b="1" dirty="0">
              <a:ea typeface="inpin heiti" panose="00000500000000000000" pitchFamily="2" charset="-122"/>
              <a:sym typeface="inpin heiti" panose="00000500000000000000" pitchFamily="2" charset="-122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ru-RU" dirty="0" smtClean="0"/>
              <a:t>Возможность создавать </a:t>
            </a:r>
            <a:r>
              <a:rPr lang="ru-RU" dirty="0"/>
              <a:t>интерактивные учебные материалы, которые увеличивают заинтересованность </a:t>
            </a:r>
            <a:r>
              <a:rPr lang="ru-RU" dirty="0" smtClean="0"/>
              <a:t>обучающихся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ru-RU" dirty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ru-RU" dirty="0" smtClean="0"/>
              <a:t>Оптимизация процессов обучения </a:t>
            </a:r>
            <a:r>
              <a:rPr lang="ru-RU" dirty="0"/>
              <a:t>и оценки 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ru-RU" dirty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ru-RU" dirty="0" smtClean="0"/>
              <a:t>Расширение доступности </a:t>
            </a:r>
            <a:r>
              <a:rPr lang="ru-RU" dirty="0"/>
              <a:t>образования, особенно для людей, живущих в отдаленных </a:t>
            </a:r>
            <a:r>
              <a:rPr lang="ru-RU" dirty="0" smtClean="0"/>
              <a:t>районах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ru-RU" dirty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ru-RU" altLang="zh-CN" b="1" dirty="0" smtClean="0">
                <a:latin typeface="+mj-lt"/>
                <a:ea typeface="inpin heiti" panose="00000500000000000000" pitchFamily="2" charset="-122"/>
                <a:sym typeface="inpin heiti" panose="00000500000000000000" pitchFamily="2" charset="-122"/>
              </a:rPr>
              <a:t>Быстрая </a:t>
            </a:r>
            <a:r>
              <a:rPr lang="ru-RU" altLang="zh-CN" b="1" dirty="0">
                <a:latin typeface="+mj-lt"/>
                <a:ea typeface="inpin heiti" panose="00000500000000000000" pitchFamily="2" charset="-122"/>
                <a:sym typeface="inpin heiti" panose="00000500000000000000" pitchFamily="2" charset="-122"/>
              </a:rPr>
              <a:t>передача </a:t>
            </a:r>
            <a:r>
              <a:rPr lang="ru-RU" altLang="zh-CN" b="1" dirty="0" smtClean="0">
                <a:latin typeface="+mj-lt"/>
                <a:ea typeface="inpin heiti" panose="00000500000000000000" pitchFamily="2" charset="-122"/>
                <a:sym typeface="inpin heiti" panose="00000500000000000000" pitchFamily="2" charset="-122"/>
              </a:rPr>
              <a:t>информации и связь </a:t>
            </a:r>
            <a:r>
              <a:rPr lang="ru-RU" altLang="zh-CN" b="1" dirty="0">
                <a:latin typeface="+mj-lt"/>
                <a:ea typeface="inpin heiti" panose="00000500000000000000" pitchFamily="2" charset="-122"/>
                <a:sym typeface="inpin heiti" panose="00000500000000000000" pitchFamily="2" charset="-122"/>
              </a:rPr>
              <a:t>между объектами процессов по средствам ИКТ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ru-RU" altLang="zh-CN" b="1" dirty="0">
              <a:latin typeface="+mj-lt"/>
              <a:ea typeface="inpin heiti" panose="00000500000000000000" pitchFamily="2" charset="-122"/>
              <a:sym typeface="inpin heiti" panose="00000500000000000000" pitchFamily="2" charset="-122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ru-RU" altLang="zh-CN" b="1" dirty="0">
                <a:latin typeface="+mj-lt"/>
                <a:ea typeface="inpin heiti" panose="00000500000000000000" pitchFamily="2" charset="-122"/>
                <a:sym typeface="inpin heiti" panose="00000500000000000000" pitchFamily="2" charset="-122"/>
              </a:rPr>
              <a:t>Возможность хранения огромных объемов информации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ru-RU" altLang="zh-CN" b="1" dirty="0" smtClean="0">
              <a:latin typeface="+mj-lt"/>
              <a:ea typeface="inpin heiti" panose="00000500000000000000" pitchFamily="2" charset="-122"/>
              <a:sym typeface="inpin heiti" panose="00000500000000000000" pitchFamily="2" charset="-122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ru-RU" altLang="zh-CN" b="1" dirty="0" smtClean="0">
                <a:latin typeface="+mj-lt"/>
                <a:ea typeface="inpin heiti" panose="00000500000000000000" pitchFamily="2" charset="-122"/>
                <a:sym typeface="inpin heiti" panose="00000500000000000000" pitchFamily="2" charset="-122"/>
              </a:rPr>
              <a:t>Возможность </a:t>
            </a:r>
            <a:r>
              <a:rPr lang="ru-RU" altLang="zh-CN" b="1" dirty="0">
                <a:latin typeface="+mj-lt"/>
                <a:ea typeface="inpin heiti" panose="00000500000000000000" pitchFamily="2" charset="-122"/>
                <a:sym typeface="inpin heiti" panose="00000500000000000000" pitchFamily="2" charset="-122"/>
              </a:rPr>
              <a:t>автоматического поиска информации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ru-RU" altLang="zh-CN" b="1" dirty="0">
              <a:latin typeface="+mj-lt"/>
              <a:ea typeface="inpin heiti" panose="00000500000000000000" pitchFamily="2" charset="-122"/>
              <a:sym typeface="inpin heiti" panose="00000500000000000000" pitchFamily="2" charset="-122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ru-RU" altLang="zh-CN" b="1" dirty="0">
                <a:latin typeface="+mj-lt"/>
                <a:ea typeface="inpin heiti" panose="00000500000000000000" pitchFamily="2" charset="-122"/>
                <a:sym typeface="inpin heiti" panose="00000500000000000000" pitchFamily="2" charset="-122"/>
              </a:rPr>
              <a:t>Автоматизация обработки информации</a:t>
            </a:r>
          </a:p>
          <a:p>
            <a:endParaRPr lang="ru-RU" altLang="zh-CN" b="1" dirty="0">
              <a:ea typeface="inpin heiti" panose="00000500000000000000" pitchFamily="2" charset="-122"/>
              <a:sym typeface="inpin heiti" panose="00000500000000000000" pitchFamily="2" charset="-122"/>
            </a:endParaRPr>
          </a:p>
          <a:p>
            <a:endParaRPr lang="ru-RU" dirty="0"/>
          </a:p>
          <a:p>
            <a:pPr marL="285750" indent="-285750">
              <a:buFont typeface="Arial" panose="020B0604020202020204" pitchFamily="34" charset="0"/>
              <a:buChar char="•"/>
            </a:pPr>
            <a:endParaRPr lang="ru-RU" altLang="zh-CN" b="1" dirty="0" smtClean="0">
              <a:latin typeface="inpin heiti" panose="00000500000000000000" pitchFamily="2" charset="-122"/>
              <a:ea typeface="inpin heiti" panose="00000500000000000000" pitchFamily="2" charset="-122"/>
              <a:sym typeface="inpin heiti" panose="00000500000000000000" pitchFamily="2" charset="-122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endParaRPr lang="ru-RU" altLang="zh-CN" b="1" dirty="0" smtClean="0">
              <a:latin typeface="inpin heiti" panose="00000500000000000000" pitchFamily="2" charset="-122"/>
              <a:ea typeface="inpin heiti" panose="00000500000000000000" pitchFamily="2" charset="-122"/>
              <a:sym typeface="inpin heiti" panose="00000500000000000000" pitchFamily="2" charset="-122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endParaRPr lang="ru-RU" altLang="zh-CN" b="1" dirty="0" smtClean="0">
              <a:latin typeface="inpin heiti" panose="00000500000000000000" pitchFamily="2" charset="-122"/>
              <a:ea typeface="inpin heiti" panose="00000500000000000000" pitchFamily="2" charset="-122"/>
              <a:sym typeface="inpin heiti" panose="00000500000000000000" pitchFamily="2" charset="-122"/>
            </a:endParaRPr>
          </a:p>
          <a:p>
            <a:pPr algn="r">
              <a:lnSpc>
                <a:spcPct val="120000"/>
              </a:lnSpc>
            </a:pPr>
            <a:endParaRPr lang="zh-CN" altLang="en-US" b="1" dirty="0">
              <a:latin typeface="inpin heiti" panose="00000500000000000000" pitchFamily="2" charset="-122"/>
              <a:ea typeface="inpin heiti" panose="00000500000000000000" pitchFamily="2" charset="-122"/>
              <a:sym typeface="inpin heiti" panose="00000500000000000000" pitchFamily="2" charset="-122"/>
            </a:endParaRPr>
          </a:p>
        </p:txBody>
      </p:sp>
      <p:sp>
        <p:nvSpPr>
          <p:cNvPr id="7" name="矩形 44">
            <a:extLst>
              <a:ext uri="{FF2B5EF4-FFF2-40B4-BE49-F238E27FC236}">
                <a16:creationId xmlns:a16="http://schemas.microsoft.com/office/drawing/2014/main" id="{5F473D60-3840-964A-AE77-4B3A3E9A8C54}"/>
              </a:ext>
            </a:extLst>
          </p:cNvPr>
          <p:cNvSpPr/>
          <p:nvPr/>
        </p:nvSpPr>
        <p:spPr>
          <a:xfrm>
            <a:off x="8637531" y="1148122"/>
            <a:ext cx="3053456" cy="701731"/>
          </a:xfrm>
          <a:prstGeom prst="rect">
            <a:avLst/>
          </a:prstGeom>
        </p:spPr>
        <p:txBody>
          <a:bodyPr wrap="square">
            <a:spAutoFit/>
            <a:scene3d>
              <a:camera prst="orthographicFront"/>
              <a:lightRig rig="threePt" dir="t"/>
            </a:scene3d>
            <a:sp3d contourW="12700"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endParaRPr lang="ru-RU" altLang="zh-CN" b="1" dirty="0" smtClean="0">
              <a:latin typeface="inpin heiti" panose="00000500000000000000" pitchFamily="2" charset="-122"/>
              <a:ea typeface="inpin heiti" panose="00000500000000000000" pitchFamily="2" charset="-122"/>
              <a:sym typeface="inpin heiti" panose="00000500000000000000" pitchFamily="2" charset="-122"/>
            </a:endParaRPr>
          </a:p>
          <a:p>
            <a:pPr algn="r">
              <a:lnSpc>
                <a:spcPct val="120000"/>
              </a:lnSpc>
            </a:pPr>
            <a:endParaRPr lang="zh-CN" altLang="en-US" b="1" dirty="0">
              <a:latin typeface="inpin heiti" panose="00000500000000000000" pitchFamily="2" charset="-122"/>
              <a:ea typeface="inpin heiti" panose="00000500000000000000" pitchFamily="2" charset="-122"/>
              <a:sym typeface="inpin heiti" panose="00000500000000000000" pitchFamily="2" charset="-122"/>
            </a:endParaRPr>
          </a:p>
        </p:txBody>
      </p:sp>
      <p:sp>
        <p:nvSpPr>
          <p:cNvPr id="8" name="矩形 44">
            <a:extLst>
              <a:ext uri="{FF2B5EF4-FFF2-40B4-BE49-F238E27FC236}">
                <a16:creationId xmlns:a16="http://schemas.microsoft.com/office/drawing/2014/main" id="{5F473D60-3840-964A-AE77-4B3A3E9A8C54}"/>
              </a:ext>
            </a:extLst>
          </p:cNvPr>
          <p:cNvSpPr/>
          <p:nvPr/>
        </p:nvSpPr>
        <p:spPr>
          <a:xfrm>
            <a:off x="6600410" y="1912414"/>
            <a:ext cx="4849869" cy="5687711"/>
          </a:xfrm>
          <a:prstGeom prst="rect">
            <a:avLst/>
          </a:prstGeom>
        </p:spPr>
        <p:txBody>
          <a:bodyPr wrap="square">
            <a:spAutoFit/>
            <a:scene3d>
              <a:camera prst="orthographicFront"/>
              <a:lightRig rig="threePt" dir="t"/>
            </a:scene3d>
            <a:sp3d contourW="12700"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ru-RU" dirty="0" smtClean="0"/>
              <a:t>Риск </a:t>
            </a:r>
            <a:r>
              <a:rPr lang="ru-RU" dirty="0"/>
              <a:t>безопасности информации. Хакеры могут получить доступ к конфиденциальным данным, если система защиты недостаточно </a:t>
            </a:r>
            <a:r>
              <a:rPr lang="ru-RU" dirty="0" smtClean="0"/>
              <a:t>эффективна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ru-RU" dirty="0" smtClean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ru-RU" dirty="0" smtClean="0"/>
              <a:t>Зависимость </a:t>
            </a:r>
            <a:r>
              <a:rPr lang="ru-RU" dirty="0"/>
              <a:t>от технологий. Стремление к использованию ИКТ может привести к тому, что люди перестанут заниматься физической деятельностью, забыв о здоровом образе </a:t>
            </a:r>
            <a:r>
              <a:rPr lang="ru-RU" dirty="0" smtClean="0"/>
              <a:t>жизни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ru-RU" dirty="0" smtClean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ru-RU" dirty="0" smtClean="0"/>
              <a:t>Недостаточный </a:t>
            </a:r>
            <a:r>
              <a:rPr lang="ru-RU" dirty="0"/>
              <a:t>контроль за использованием ИКТ. Некоторые люди могут злоупотреблять ИКТ, что может привести к негативным последствиям.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ru-RU" altLang="zh-CN" b="1" dirty="0">
              <a:ea typeface="inpin heiti" panose="00000500000000000000" pitchFamily="2" charset="-122"/>
              <a:sym typeface="inpin heiti" panose="00000500000000000000" pitchFamily="2" charset="-122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endParaRPr lang="ru-RU" altLang="zh-CN" b="1" dirty="0" smtClean="0">
              <a:latin typeface="inpin heiti" panose="00000500000000000000" pitchFamily="2" charset="-122"/>
              <a:ea typeface="inpin heiti" panose="00000500000000000000" pitchFamily="2" charset="-122"/>
              <a:sym typeface="inpin heiti" panose="00000500000000000000" pitchFamily="2" charset="-122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endParaRPr lang="ru-RU" altLang="zh-CN" b="1" dirty="0" smtClean="0">
              <a:latin typeface="inpin heiti" panose="00000500000000000000" pitchFamily="2" charset="-122"/>
              <a:ea typeface="inpin heiti" panose="00000500000000000000" pitchFamily="2" charset="-122"/>
              <a:sym typeface="inpin heiti" panose="00000500000000000000" pitchFamily="2" charset="-122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endParaRPr lang="ru-RU" altLang="zh-CN" b="1" dirty="0" smtClean="0">
              <a:latin typeface="inpin heiti" panose="00000500000000000000" pitchFamily="2" charset="-122"/>
              <a:ea typeface="inpin heiti" panose="00000500000000000000" pitchFamily="2" charset="-122"/>
              <a:sym typeface="inpin heiti" panose="00000500000000000000" pitchFamily="2" charset="-122"/>
            </a:endParaRPr>
          </a:p>
          <a:p>
            <a:pPr algn="r">
              <a:lnSpc>
                <a:spcPct val="120000"/>
              </a:lnSpc>
            </a:pPr>
            <a:endParaRPr lang="zh-CN" altLang="en-US" b="1" dirty="0">
              <a:latin typeface="inpin heiti" panose="00000500000000000000" pitchFamily="2" charset="-122"/>
              <a:ea typeface="inpin heiti" panose="00000500000000000000" pitchFamily="2" charset="-122"/>
              <a:sym typeface="inpin heiti" panose="00000500000000000000" pitchFamily="2" charset="-122"/>
            </a:endParaRPr>
          </a:p>
        </p:txBody>
      </p:sp>
      <p:sp>
        <p:nvSpPr>
          <p:cNvPr id="4" name="Плюс 3"/>
          <p:cNvSpPr/>
          <p:nvPr/>
        </p:nvSpPr>
        <p:spPr>
          <a:xfrm>
            <a:off x="2879021" y="740332"/>
            <a:ext cx="575969" cy="510184"/>
          </a:xfrm>
          <a:prstGeom prst="mathPlus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5" name="Минус 4"/>
          <p:cNvSpPr/>
          <p:nvPr/>
        </p:nvSpPr>
        <p:spPr>
          <a:xfrm>
            <a:off x="8637531" y="1434216"/>
            <a:ext cx="515389" cy="415637"/>
          </a:xfrm>
          <a:prstGeom prst="mathMinus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66158337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B14D46C-1D23-8547-BB33-F0756F88924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dirty="0" smtClean="0"/>
              <a:t>Полезные ссылки </a:t>
            </a:r>
            <a:endParaRPr lang="en-UA" dirty="0"/>
          </a:p>
        </p:txBody>
      </p:sp>
      <p:sp>
        <p:nvSpPr>
          <p:cNvPr id="85" name="Rectangle 84">
            <a:extLst>
              <a:ext uri="{FF2B5EF4-FFF2-40B4-BE49-F238E27FC236}">
                <a16:creationId xmlns:a16="http://schemas.microsoft.com/office/drawing/2014/main" id="{ED0F6768-B879-E348-858A-02AA9FBA3D4A}"/>
              </a:ext>
            </a:extLst>
          </p:cNvPr>
          <p:cNvSpPr/>
          <p:nvPr/>
        </p:nvSpPr>
        <p:spPr>
          <a:xfrm>
            <a:off x="6231835" y="2176670"/>
            <a:ext cx="5555974" cy="422776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dirty="0">
                <a:hlinkClick r:id="rId2"/>
              </a:rPr>
              <a:t>https://uchebnik.mos.ru/catalogue</a:t>
            </a:r>
            <a:r>
              <a:rPr lang="ru-RU" dirty="0"/>
              <a:t> каталог ЭОР</a:t>
            </a:r>
          </a:p>
          <a:p>
            <a:r>
              <a:rPr lang="en-US" dirty="0">
                <a:hlinkClick r:id="rId3"/>
              </a:rPr>
              <a:t>https://ed.ted.com/ted_ed_collections</a:t>
            </a:r>
            <a:r>
              <a:rPr lang="ru-RU" dirty="0"/>
              <a:t> коллекция обучающих видео</a:t>
            </a:r>
          </a:p>
          <a:p>
            <a:r>
              <a:rPr lang="en-US" dirty="0">
                <a:hlinkClick r:id="rId4"/>
              </a:rPr>
              <a:t>https://rosuchebnik.ru/</a:t>
            </a:r>
            <a:r>
              <a:rPr lang="ru-RU" dirty="0"/>
              <a:t> </a:t>
            </a:r>
            <a:r>
              <a:rPr lang="ru-RU" dirty="0" err="1"/>
              <a:t>вебинары</a:t>
            </a:r>
            <a:r>
              <a:rPr lang="ru-RU" dirty="0"/>
              <a:t>, курсы, открытые уроки</a:t>
            </a:r>
          </a:p>
          <a:p>
            <a:r>
              <a:rPr lang="en-US" dirty="0">
                <a:hlinkClick r:id="rId5"/>
              </a:rPr>
              <a:t>http://school-collection.edu.ru/</a:t>
            </a:r>
            <a:r>
              <a:rPr lang="ru-RU" dirty="0"/>
              <a:t>  единая коллекция цифровых образовательных ресурсов</a:t>
            </a:r>
          </a:p>
          <a:p>
            <a:r>
              <a:rPr lang="en-US" dirty="0">
                <a:hlinkClick r:id="rId6"/>
              </a:rPr>
              <a:t>https://arzamas.academy/</a:t>
            </a:r>
            <a:r>
              <a:rPr lang="ru-RU" dirty="0"/>
              <a:t> </a:t>
            </a:r>
          </a:p>
          <a:p>
            <a:r>
              <a:rPr lang="en-US" dirty="0">
                <a:hlinkClick r:id="rId7"/>
              </a:rPr>
              <a:t>https://edu.sirius.online/#/</a:t>
            </a:r>
            <a:endParaRPr lang="ru-RU" dirty="0"/>
          </a:p>
          <a:p>
            <a:r>
              <a:rPr lang="en-US" dirty="0">
                <a:hlinkClick r:id="rId8"/>
              </a:rPr>
              <a:t>https://edu.gcfglobal.org/en/</a:t>
            </a:r>
            <a:endParaRPr lang="ru-RU" dirty="0"/>
          </a:p>
          <a:p>
            <a:r>
              <a:rPr lang="en-US" dirty="0">
                <a:hlinkClick r:id="rId9"/>
              </a:rPr>
              <a:t>https://math-skills.ru/</a:t>
            </a:r>
            <a:r>
              <a:rPr lang="ru-RU" dirty="0"/>
              <a:t> онлайн тренажер по математике</a:t>
            </a:r>
            <a:endParaRPr lang="en-US" dirty="0"/>
          </a:p>
          <a:p>
            <a:r>
              <a:rPr lang="en-US" dirty="0">
                <a:hlinkClick r:id="rId10"/>
              </a:rPr>
              <a:t>https://foxgard.ru/</a:t>
            </a:r>
            <a:r>
              <a:rPr lang="ru-RU" dirty="0"/>
              <a:t> онлайн тренажер по чтению</a:t>
            </a:r>
            <a:endParaRPr lang="en-US" dirty="0"/>
          </a:p>
          <a:p>
            <a:r>
              <a:rPr lang="en-US" dirty="0">
                <a:hlinkClick r:id="rId11"/>
              </a:rPr>
              <a:t>https://mozgotren.com/</a:t>
            </a:r>
            <a:r>
              <a:rPr lang="ru-RU" dirty="0"/>
              <a:t> тренировка памяти</a:t>
            </a:r>
          </a:p>
          <a:p>
            <a:r>
              <a:rPr lang="en-US" dirty="0">
                <a:hlinkClick r:id="rId12"/>
              </a:rPr>
              <a:t>https://wikium.ru/</a:t>
            </a:r>
            <a:r>
              <a:rPr lang="ru-RU" dirty="0"/>
              <a:t> тренировка внимания</a:t>
            </a:r>
          </a:p>
          <a:p>
            <a:pPr>
              <a:lnSpc>
                <a:spcPct val="130000"/>
              </a:lnSpc>
            </a:pPr>
            <a:endParaRPr lang="id-ID" sz="1400" dirty="0">
              <a:cs typeface="+mn-ea"/>
              <a:sym typeface="+mn-lt"/>
            </a:endParaRPr>
          </a:p>
        </p:txBody>
      </p:sp>
      <p:sp>
        <p:nvSpPr>
          <p:cNvPr id="86" name="TextBox 85">
            <a:extLst>
              <a:ext uri="{FF2B5EF4-FFF2-40B4-BE49-F238E27FC236}">
                <a16:creationId xmlns:a16="http://schemas.microsoft.com/office/drawing/2014/main" id="{5106520C-4ABE-BF4B-837E-73508711CEDC}"/>
              </a:ext>
            </a:extLst>
          </p:cNvPr>
          <p:cNvSpPr txBox="1"/>
          <p:nvPr/>
        </p:nvSpPr>
        <p:spPr>
          <a:xfrm>
            <a:off x="6231835" y="1324528"/>
            <a:ext cx="5337313" cy="707886"/>
          </a:xfrm>
          <a:prstGeom prst="rect">
            <a:avLst/>
          </a:prstGeom>
          <a:noFill/>
        </p:spPr>
        <p:txBody>
          <a:bodyPr wrap="square" rtlCol="0" anchor="b">
            <a:spAutoFit/>
          </a:bodyPr>
          <a:lstStyle/>
          <a:p>
            <a:r>
              <a:rPr lang="ru-RU" sz="2000" b="1" dirty="0" smtClean="0">
                <a:cs typeface="+mn-ea"/>
                <a:sym typeface="+mn-lt"/>
              </a:rPr>
              <a:t>Репозитории электронных образовательных ресурсов </a:t>
            </a:r>
            <a:endParaRPr lang="en-US" sz="2000" b="1" dirty="0">
              <a:cs typeface="+mn-ea"/>
              <a:sym typeface="+mn-lt"/>
            </a:endParaRPr>
          </a:p>
        </p:txBody>
      </p:sp>
      <p:sp>
        <p:nvSpPr>
          <p:cNvPr id="33" name="TextBox 32">
            <a:extLst>
              <a:ext uri="{FF2B5EF4-FFF2-40B4-BE49-F238E27FC236}">
                <a16:creationId xmlns:a16="http://schemas.microsoft.com/office/drawing/2014/main" id="{5106520C-4ABE-BF4B-837E-73508711CEDC}"/>
              </a:ext>
            </a:extLst>
          </p:cNvPr>
          <p:cNvSpPr txBox="1"/>
          <p:nvPr/>
        </p:nvSpPr>
        <p:spPr>
          <a:xfrm>
            <a:off x="894522" y="700708"/>
            <a:ext cx="5337313" cy="5109091"/>
          </a:xfrm>
          <a:prstGeom prst="rect">
            <a:avLst/>
          </a:prstGeom>
          <a:noFill/>
        </p:spPr>
        <p:txBody>
          <a:bodyPr wrap="square" rtlCol="0" anchor="b">
            <a:spAutoFit/>
          </a:bodyPr>
          <a:lstStyle/>
          <a:p>
            <a:endParaRPr lang="ru-RU" sz="2000" dirty="0" smtClean="0">
              <a:cs typeface="+mn-ea"/>
              <a:sym typeface="+mn-lt"/>
            </a:endParaRPr>
          </a:p>
          <a:p>
            <a:pPr fontAlgn="ctr"/>
            <a:r>
              <a:rPr lang="ru-RU" dirty="0"/>
              <a:t> </a:t>
            </a:r>
            <a:endParaRPr lang="ru-RU" dirty="0" smtClean="0"/>
          </a:p>
          <a:p>
            <a:r>
              <a:rPr lang="ru-RU" b="1" u="sng" dirty="0" smtClean="0">
                <a:hlinkClick r:id="rId13"/>
              </a:rPr>
              <a:t>Федеральный закон от 29.12.2012 N 273-ФЗ (ред. от 25.12.2023) "Об образовании в Российской Федерации" (с изм. и доп., вступ. в силу с 01.05.2024)</a:t>
            </a:r>
            <a:endParaRPr lang="ru-RU" b="1" u="sng" dirty="0" smtClean="0"/>
          </a:p>
          <a:p>
            <a:r>
              <a:rPr lang="ru-RU" u="sng" dirty="0" smtClean="0">
                <a:hlinkClick r:id="rId14"/>
              </a:rPr>
              <a:t>ГОСТ Р 52653-2006 "Информационно-коммуникационные технологии в образовании. Термины и определения"</a:t>
            </a:r>
            <a:r>
              <a:rPr lang="ru-RU" u="sng" dirty="0" smtClean="0"/>
              <a:t>, </a:t>
            </a:r>
            <a:r>
              <a:rPr lang="ru-RU" u="sng" dirty="0" smtClean="0">
                <a:hlinkClick r:id="rId15"/>
              </a:rPr>
              <a:t>ГОСТ Р 53620-2009 "Информационно-коммуникационные технологии в образовании. Электронные образовательные ресурсы. Общие положения"</a:t>
            </a:r>
            <a:r>
              <a:rPr lang="ru-RU" u="sng" dirty="0" smtClean="0"/>
              <a:t>.</a:t>
            </a:r>
          </a:p>
          <a:p>
            <a:r>
              <a:rPr lang="ru-RU" dirty="0" smtClean="0">
                <a:cs typeface="+mn-ea"/>
                <a:sym typeface="+mn-lt"/>
              </a:rPr>
              <a:t/>
            </a:r>
            <a:br>
              <a:rPr lang="ru-RU" dirty="0" smtClean="0">
                <a:cs typeface="+mn-ea"/>
                <a:sym typeface="+mn-lt"/>
              </a:rPr>
            </a:br>
            <a:r>
              <a:rPr lang="ru-RU" dirty="0" smtClean="0">
                <a:cs typeface="+mn-ea"/>
                <a:sym typeface="+mn-lt"/>
              </a:rPr>
              <a:t>Конструктор тестов </a:t>
            </a:r>
            <a:br>
              <a:rPr lang="ru-RU" dirty="0" smtClean="0">
                <a:cs typeface="+mn-ea"/>
                <a:sym typeface="+mn-lt"/>
              </a:rPr>
            </a:br>
            <a:r>
              <a:rPr lang="en-US" dirty="0" smtClean="0">
                <a:cs typeface="+mn-ea"/>
                <a:sym typeface="+mn-lt"/>
                <a:hlinkClick r:id="rId16"/>
              </a:rPr>
              <a:t>https://konstruktortestov.ru/</a:t>
            </a:r>
            <a:endParaRPr lang="ru-RU" dirty="0" smtClean="0">
              <a:cs typeface="+mn-ea"/>
              <a:sym typeface="+mn-lt"/>
            </a:endParaRPr>
          </a:p>
          <a:p>
            <a:endParaRPr lang="ru-RU" u="sng" dirty="0" smtClean="0"/>
          </a:p>
          <a:p>
            <a:r>
              <a:rPr lang="ru-RU" dirty="0">
                <a:cs typeface="+mn-ea"/>
                <a:sym typeface="+mn-lt"/>
              </a:rPr>
              <a:t>Онлайн тест </a:t>
            </a:r>
            <a:br>
              <a:rPr lang="ru-RU" dirty="0">
                <a:cs typeface="+mn-ea"/>
                <a:sym typeface="+mn-lt"/>
              </a:rPr>
            </a:br>
            <a:r>
              <a:rPr lang="en-US" dirty="0">
                <a:cs typeface="+mn-ea"/>
                <a:sym typeface="+mn-lt"/>
                <a:hlinkClick r:id="rId17"/>
              </a:rPr>
              <a:t>http://konstruktortestov.ru/test-63059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93209120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Прямоугольник 4"/>
          <p:cNvSpPr/>
          <p:nvPr/>
        </p:nvSpPr>
        <p:spPr>
          <a:xfrm>
            <a:off x="5446643" y="1411357"/>
            <a:ext cx="6238089" cy="4969565"/>
          </a:xfrm>
          <a:prstGeom prst="rect">
            <a:avLst/>
          </a:prstGeom>
          <a:solidFill>
            <a:srgbClr val="F8F4F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6" name="Прямоугольник 5"/>
          <p:cNvSpPr/>
          <p:nvPr/>
        </p:nvSpPr>
        <p:spPr>
          <a:xfrm>
            <a:off x="141092" y="0"/>
            <a:ext cx="1459107" cy="685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D222DADC-D433-2A47-BE6A-028664AAC854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4505846" y="346937"/>
            <a:ext cx="8478078" cy="641716"/>
          </a:xfrm>
        </p:spPr>
        <p:txBody>
          <a:bodyPr anchor="ctr">
            <a:normAutofit/>
          </a:bodyPr>
          <a:lstStyle/>
          <a:p>
            <a:pPr algn="l"/>
            <a:r>
              <a:rPr lang="uk-UA" sz="2600" dirty="0" smtClean="0">
                <a:solidFill>
                  <a:srgbClr val="F8F4F8"/>
                </a:solidFill>
              </a:rPr>
              <a:t>ЗАКЛЮЧЕНИЕ</a:t>
            </a:r>
            <a:endParaRPr lang="uk-UA" sz="2600" dirty="0">
              <a:solidFill>
                <a:srgbClr val="F8F4F8"/>
              </a:solidFill>
            </a:endParaRPr>
          </a:p>
        </p:txBody>
      </p:sp>
      <p:sp>
        <p:nvSpPr>
          <p:cNvPr id="7" name="Title 1">
            <a:extLst>
              <a:ext uri="{FF2B5EF4-FFF2-40B4-BE49-F238E27FC236}">
                <a16:creationId xmlns:a16="http://schemas.microsoft.com/office/drawing/2014/main" id="{1D0D6FDD-80B3-A043-9ACE-357F02CD051E}"/>
              </a:ext>
            </a:extLst>
          </p:cNvPr>
          <p:cNvSpPr txBox="1">
            <a:spLocks/>
          </p:cNvSpPr>
          <p:nvPr/>
        </p:nvSpPr>
        <p:spPr>
          <a:xfrm>
            <a:off x="4786839" y="5247861"/>
            <a:ext cx="7010909" cy="920008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rgbClr val="F8F4F8"/>
                </a:solidFill>
                <a:latin typeface="+mj-lt"/>
                <a:ea typeface="+mj-ea"/>
                <a:cs typeface="+mj-cs"/>
              </a:defRPr>
            </a:lvl1pPr>
          </a:lstStyle>
          <a:p>
            <a:endParaRPr lang="uk-UA" sz="2500" dirty="0">
              <a:solidFill>
                <a:schemeClr val="tx1"/>
              </a:solidFill>
              <a:latin typeface="Seravek" panose="020B0503040000020004" pitchFamily="34" charset="0"/>
            </a:endParaRPr>
          </a:p>
        </p:txBody>
      </p:sp>
      <p:pic>
        <p:nvPicPr>
          <p:cNvPr id="12" name="Рисунок 11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36626"/>
          <a:stretch/>
        </p:blipFill>
        <p:spPr>
          <a:xfrm flipH="1">
            <a:off x="0" y="0"/>
            <a:ext cx="4505846" cy="6858000"/>
          </a:xfrm>
          <a:prstGeom prst="rect">
            <a:avLst/>
          </a:prstGeom>
        </p:spPr>
      </p:pic>
      <p:sp>
        <p:nvSpPr>
          <p:cNvPr id="10" name="Заголовок 9"/>
          <p:cNvSpPr>
            <a:spLocks noGrp="1"/>
          </p:cNvSpPr>
          <p:nvPr>
            <p:ph type="ctrTitle"/>
          </p:nvPr>
        </p:nvSpPr>
        <p:spPr>
          <a:xfrm>
            <a:off x="1914939" y="2135809"/>
            <a:ext cx="9144000" cy="2387600"/>
          </a:xfrm>
        </p:spPr>
        <p:txBody>
          <a:bodyPr>
            <a:normAutofit fontScale="90000"/>
          </a:bodyPr>
          <a:lstStyle/>
          <a:p>
            <a:r>
              <a:rPr lang="ru-RU" sz="2000" dirty="0" smtClean="0">
                <a:cs typeface="+mn-ea"/>
                <a:sym typeface="+mn-lt"/>
              </a:rPr>
              <a:t/>
            </a:r>
            <a:br>
              <a:rPr lang="ru-RU" sz="2000" dirty="0" smtClean="0">
                <a:cs typeface="+mn-ea"/>
                <a:sym typeface="+mn-lt"/>
              </a:rPr>
            </a:br>
            <a:r>
              <a:rPr lang="ru-RU" dirty="0">
                <a:cs typeface="+mn-ea"/>
                <a:sym typeface="+mn-lt"/>
              </a:rPr>
              <a:t/>
            </a:r>
            <a:br>
              <a:rPr lang="ru-RU" dirty="0">
                <a:cs typeface="+mn-ea"/>
                <a:sym typeface="+mn-lt"/>
              </a:rPr>
            </a:br>
            <a:r>
              <a:rPr lang="ru-RU" dirty="0">
                <a:cs typeface="+mn-ea"/>
                <a:sym typeface="+mn-lt"/>
              </a:rPr>
              <a:t/>
            </a:r>
            <a:br>
              <a:rPr lang="ru-RU" dirty="0">
                <a:cs typeface="+mn-ea"/>
                <a:sym typeface="+mn-lt"/>
              </a:rPr>
            </a:br>
            <a:endParaRPr lang="ru-RU" dirty="0"/>
          </a:p>
        </p:txBody>
      </p:sp>
      <p:sp>
        <p:nvSpPr>
          <p:cNvPr id="13" name="Прямоугольник 12"/>
          <p:cNvSpPr/>
          <p:nvPr/>
        </p:nvSpPr>
        <p:spPr>
          <a:xfrm>
            <a:off x="0" y="5601274"/>
            <a:ext cx="12192000" cy="601956"/>
          </a:xfrm>
          <a:prstGeom prst="rect">
            <a:avLst/>
          </a:prstGeom>
          <a:solidFill>
            <a:srgbClr val="CCFF6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" name="TextBox 1"/>
          <p:cNvSpPr txBox="1"/>
          <p:nvPr/>
        </p:nvSpPr>
        <p:spPr>
          <a:xfrm>
            <a:off x="5557466" y="5554519"/>
            <a:ext cx="7021758" cy="80021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4600" dirty="0" smtClean="0"/>
              <a:t>Спасибо за внимание!</a:t>
            </a:r>
            <a:endParaRPr lang="ru-RU" sz="4600" dirty="0"/>
          </a:p>
        </p:txBody>
      </p:sp>
      <p:sp>
        <p:nvSpPr>
          <p:cNvPr id="8" name="TextBox 7"/>
          <p:cNvSpPr txBox="1"/>
          <p:nvPr/>
        </p:nvSpPr>
        <p:spPr>
          <a:xfrm>
            <a:off x="5446643" y="1530849"/>
            <a:ext cx="6553093" cy="230832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 smtClean="0"/>
              <a:t>Использование информационно-коммуникационных технологий </a:t>
            </a:r>
            <a:r>
              <a:rPr lang="ru-RU" dirty="0"/>
              <a:t>в </a:t>
            </a:r>
            <a:r>
              <a:rPr lang="ru-RU" dirty="0" smtClean="0"/>
              <a:t>образовании</a:t>
            </a:r>
            <a:r>
              <a:rPr lang="ru-RU" dirty="0"/>
              <a:t> расширяет возможность самостоятельной </a:t>
            </a:r>
            <a:r>
              <a:rPr lang="ru-RU" dirty="0" smtClean="0"/>
              <a:t>деятельности детей; формирует </a:t>
            </a:r>
            <a:r>
              <a:rPr lang="ru-RU" dirty="0"/>
              <a:t>навык исследовательской деятельности; </a:t>
            </a:r>
            <a:r>
              <a:rPr lang="ru-RU" dirty="0" smtClean="0"/>
              <a:t>обеспечивает </a:t>
            </a:r>
            <a:r>
              <a:rPr lang="ru-RU" dirty="0"/>
              <a:t>доступ к различным справочным системам, электронным библиотекам, другим информационным ресурсам; </a:t>
            </a:r>
            <a:endParaRPr lang="ru-RU" dirty="0" smtClean="0"/>
          </a:p>
          <a:p>
            <a:r>
              <a:rPr lang="ru-RU" dirty="0" smtClean="0"/>
              <a:t>а </a:t>
            </a:r>
            <a:r>
              <a:rPr lang="ru-RU" dirty="0"/>
              <a:t>в общем, </a:t>
            </a:r>
            <a:endParaRPr lang="ru-RU" dirty="0" smtClean="0"/>
          </a:p>
          <a:p>
            <a:r>
              <a:rPr lang="ru-RU" dirty="0" smtClean="0"/>
              <a:t>СПОСОБСТВУЕТ </a:t>
            </a:r>
            <a:r>
              <a:rPr lang="ru-RU" dirty="0"/>
              <a:t>ПОВЫШЕНИЮ КАЧЕСТВА ОБРАЗОВАНИЯ.</a:t>
            </a:r>
          </a:p>
        </p:txBody>
      </p:sp>
    </p:spTree>
    <p:extLst>
      <p:ext uri="{BB962C8B-B14F-4D97-AF65-F5344CB8AC3E}">
        <p14:creationId xmlns:p14="http://schemas.microsoft.com/office/powerpoint/2010/main" val="60952923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2006</TotalTime>
  <Words>842</Words>
  <Application>Microsoft Office PowerPoint</Application>
  <PresentationFormat>Широкоэкранный</PresentationFormat>
  <Paragraphs>157</Paragraphs>
  <Slides>14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7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14</vt:i4>
      </vt:variant>
    </vt:vector>
  </HeadingPairs>
  <TitlesOfParts>
    <vt:vector size="22" baseType="lpstr">
      <vt:lpstr>Arial</vt:lpstr>
      <vt:lpstr>Calibri</vt:lpstr>
      <vt:lpstr>Calibri Light</vt:lpstr>
      <vt:lpstr>等线</vt:lpstr>
      <vt:lpstr>inpin heiti</vt:lpstr>
      <vt:lpstr>Seravek</vt:lpstr>
      <vt:lpstr>Times New Roman</vt:lpstr>
      <vt:lpstr>Office Theme</vt:lpstr>
      <vt:lpstr>«Информационно-коммуникационные технологии как фактор формирования  ключевых компетенций. Пути внедрения в образовательный процесс»</vt:lpstr>
      <vt:lpstr>Презентация PowerPoint</vt:lpstr>
      <vt:lpstr>Презентация PowerPoint</vt:lpstr>
      <vt:lpstr>Аспекты применения ИКТ</vt:lpstr>
      <vt:lpstr>Классификация средств ИКТ</vt:lpstr>
      <vt:lpstr>Виды ИКТ 1-4 (из 9)</vt:lpstr>
      <vt:lpstr>Виды ИКТ 5-8 (из 9)</vt:lpstr>
      <vt:lpstr>9. Искусственный интеллект</vt:lpstr>
      <vt:lpstr>Электронные образовательные ресурсы (ЭОР)</vt:lpstr>
      <vt:lpstr>Презентация PowerPoint</vt:lpstr>
      <vt:lpstr>Применение ИКТ в ОЦРТДиЮ</vt:lpstr>
      <vt:lpstr>Преимущества и недостатки ИКТ</vt:lpstr>
      <vt:lpstr>Полезные ссылки </vt:lpstr>
      <vt:lpstr>   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NAME OF PRESENTATION</dc:title>
  <dc:creator>Microsoft Office User</dc:creator>
  <cp:lastModifiedBy>user</cp:lastModifiedBy>
  <cp:revision>91</cp:revision>
  <dcterms:created xsi:type="dcterms:W3CDTF">2024-02-13T07:45:01Z</dcterms:created>
  <dcterms:modified xsi:type="dcterms:W3CDTF">2024-05-21T12:50:37Z</dcterms:modified>
</cp:coreProperties>
</file>